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1" r:id="rId6"/>
    <p:sldId id="262" r:id="rId7"/>
    <p:sldId id="263" r:id="rId8"/>
    <p:sldId id="264" r:id="rId9"/>
    <p:sldId id="265" r:id="rId10"/>
    <p:sldId id="274" r:id="rId11"/>
    <p:sldId id="275" r:id="rId12"/>
    <p:sldId id="277" r:id="rId13"/>
    <p:sldId id="266" r:id="rId14"/>
    <p:sldId id="267" r:id="rId15"/>
    <p:sldId id="268" r:id="rId16"/>
    <p:sldId id="269" r:id="rId17"/>
    <p:sldId id="270" r:id="rId18"/>
    <p:sldId id="271" r:id="rId19"/>
    <p:sldId id="272" r:id="rId20"/>
    <p:sldId id="273"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4" r:id="rId47"/>
    <p:sldId id="305" r:id="rId48"/>
    <p:sldId id="306" r:id="rId49"/>
    <p:sldId id="307" r:id="rId50"/>
    <p:sldId id="308" r:id="rId51"/>
    <p:sldId id="309" r:id="rId52"/>
    <p:sldId id="310" r:id="rId53"/>
    <p:sldId id="303" r:id="rId54"/>
    <p:sldId id="27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9" autoAdjust="0"/>
    <p:restoredTop sz="94660"/>
  </p:normalViewPr>
  <p:slideViewPr>
    <p:cSldViewPr snapToGrid="0">
      <p:cViewPr varScale="1">
        <p:scale>
          <a:sx n="50" d="100"/>
          <a:sy n="50" d="100"/>
        </p:scale>
        <p:origin x="5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17BBE3-37FF-4908-92FB-64578C93BE4E}" type="doc">
      <dgm:prSet loTypeId="urn:microsoft.com/office/officeart/2005/8/layout/orgChart1" loCatId="hierarchy" qsTypeId="urn:microsoft.com/office/officeart/2005/8/quickstyle/3d9" qsCatId="3D" csTypeId="urn:microsoft.com/office/officeart/2005/8/colors/colorful5" csCatId="colorful" phldr="1"/>
      <dgm:spPr/>
      <dgm:t>
        <a:bodyPr/>
        <a:lstStyle/>
        <a:p>
          <a:endParaRPr lang="en-US"/>
        </a:p>
      </dgm:t>
    </dgm:pt>
    <dgm:pt modelId="{236D7D2D-3C6B-4FAB-944E-DBF48D6F043F}">
      <dgm:prSet phldrT="[Text]"/>
      <dgm:spPr/>
      <dgm:t>
        <a:bodyPr/>
        <a:lstStyle/>
        <a:p>
          <a:r>
            <a:rPr lang="fa-IR" dirty="0" smtClean="0"/>
            <a:t>سپرده های سرمایه گذاری مدت دار</a:t>
          </a:r>
          <a:endParaRPr lang="en-US" dirty="0"/>
        </a:p>
      </dgm:t>
    </dgm:pt>
    <dgm:pt modelId="{9CAE99CD-CDA9-416B-BD25-9F590AB4B84C}" type="parTrans" cxnId="{EE1D15C2-79B4-4F17-AC3C-23012D4A14A4}">
      <dgm:prSet/>
      <dgm:spPr/>
      <dgm:t>
        <a:bodyPr/>
        <a:lstStyle/>
        <a:p>
          <a:endParaRPr lang="en-US"/>
        </a:p>
      </dgm:t>
    </dgm:pt>
    <dgm:pt modelId="{36849545-632E-4297-B435-6BC9BFE1B372}" type="sibTrans" cxnId="{EE1D15C2-79B4-4F17-AC3C-23012D4A14A4}">
      <dgm:prSet/>
      <dgm:spPr/>
      <dgm:t>
        <a:bodyPr/>
        <a:lstStyle/>
        <a:p>
          <a:endParaRPr lang="en-US"/>
        </a:p>
      </dgm:t>
    </dgm:pt>
    <dgm:pt modelId="{15994587-4486-46BC-9A92-1AC65C656782}">
      <dgm:prSet phldrT="[Text]"/>
      <dgm:spPr/>
      <dgm:t>
        <a:bodyPr/>
        <a:lstStyle/>
        <a:p>
          <a:r>
            <a:rPr lang="fa-IR" dirty="0" smtClean="0"/>
            <a:t>سپرده های قرض </a:t>
          </a:r>
          <a:r>
            <a:rPr lang="fa-IR" dirty="0" err="1" smtClean="0"/>
            <a:t>الحسنه</a:t>
          </a:r>
          <a:endParaRPr lang="en-US" dirty="0"/>
        </a:p>
      </dgm:t>
    </dgm:pt>
    <dgm:pt modelId="{65C4CC53-BE9D-49ED-B38F-06598EF9BDEA}" type="parTrans" cxnId="{24255C9E-19D0-4573-824C-485CBDFFF08A}">
      <dgm:prSet/>
      <dgm:spPr/>
      <dgm:t>
        <a:bodyPr/>
        <a:lstStyle/>
        <a:p>
          <a:endParaRPr lang="en-US"/>
        </a:p>
      </dgm:t>
    </dgm:pt>
    <dgm:pt modelId="{35A97A25-40E4-4354-9259-EF62D63293A8}" type="sibTrans" cxnId="{24255C9E-19D0-4573-824C-485CBDFFF08A}">
      <dgm:prSet/>
      <dgm:spPr/>
      <dgm:t>
        <a:bodyPr/>
        <a:lstStyle/>
        <a:p>
          <a:endParaRPr lang="en-US"/>
        </a:p>
      </dgm:t>
    </dgm:pt>
    <dgm:pt modelId="{44DA3A02-8656-4964-A866-364FE9FEB74C}">
      <dgm:prSet phldrT="[Text]"/>
      <dgm:spPr/>
      <dgm:t>
        <a:bodyPr/>
        <a:lstStyle/>
        <a:p>
          <a:r>
            <a:rPr lang="fa-IR" dirty="0" smtClean="0"/>
            <a:t>سپرده های جاری</a:t>
          </a:r>
          <a:endParaRPr lang="en-US" dirty="0"/>
        </a:p>
      </dgm:t>
    </dgm:pt>
    <dgm:pt modelId="{C9A52B2A-2A0D-4E96-8B38-BE746315405B}" type="parTrans" cxnId="{85E65E27-35FB-4DCB-946B-88161A233608}">
      <dgm:prSet/>
      <dgm:spPr/>
      <dgm:t>
        <a:bodyPr/>
        <a:lstStyle/>
        <a:p>
          <a:endParaRPr lang="en-US"/>
        </a:p>
      </dgm:t>
    </dgm:pt>
    <dgm:pt modelId="{96E45258-06BD-49DC-921C-AE846366A1C6}" type="sibTrans" cxnId="{85E65E27-35FB-4DCB-946B-88161A233608}">
      <dgm:prSet/>
      <dgm:spPr/>
      <dgm:t>
        <a:bodyPr/>
        <a:lstStyle/>
        <a:p>
          <a:endParaRPr lang="en-US"/>
        </a:p>
      </dgm:t>
    </dgm:pt>
    <dgm:pt modelId="{5F6B11BE-463C-46AC-BB8B-DD58E89DCC76}">
      <dgm:prSet phldrT="[Text]"/>
      <dgm:spPr/>
      <dgm:t>
        <a:bodyPr/>
        <a:lstStyle/>
        <a:p>
          <a:r>
            <a:rPr lang="fa-IR" dirty="0" smtClean="0"/>
            <a:t>سپرده های پس انداز</a:t>
          </a:r>
          <a:endParaRPr lang="en-US" dirty="0"/>
        </a:p>
      </dgm:t>
    </dgm:pt>
    <dgm:pt modelId="{2037CF1A-5604-4723-9715-4190C33AD9FC}" type="parTrans" cxnId="{20E27BF4-3D22-479F-B740-910FBB3DB6DB}">
      <dgm:prSet/>
      <dgm:spPr/>
      <dgm:t>
        <a:bodyPr/>
        <a:lstStyle/>
        <a:p>
          <a:endParaRPr lang="en-US"/>
        </a:p>
      </dgm:t>
    </dgm:pt>
    <dgm:pt modelId="{E717EEA5-D9E1-4500-BE28-3CC4B7A1C59E}" type="sibTrans" cxnId="{20E27BF4-3D22-479F-B740-910FBB3DB6DB}">
      <dgm:prSet/>
      <dgm:spPr/>
      <dgm:t>
        <a:bodyPr/>
        <a:lstStyle/>
        <a:p>
          <a:endParaRPr lang="en-US"/>
        </a:p>
      </dgm:t>
    </dgm:pt>
    <dgm:pt modelId="{7FB2F3EB-2B01-4E01-8E2F-86852D84676F}" type="pres">
      <dgm:prSet presAssocID="{B217BBE3-37FF-4908-92FB-64578C93BE4E}" presName="hierChild1" presStyleCnt="0">
        <dgm:presLayoutVars>
          <dgm:orgChart val="1"/>
          <dgm:chPref val="1"/>
          <dgm:dir/>
          <dgm:animOne val="branch"/>
          <dgm:animLvl val="lvl"/>
          <dgm:resizeHandles/>
        </dgm:presLayoutVars>
      </dgm:prSet>
      <dgm:spPr/>
      <dgm:t>
        <a:bodyPr/>
        <a:lstStyle/>
        <a:p>
          <a:endParaRPr lang="en-US"/>
        </a:p>
      </dgm:t>
    </dgm:pt>
    <dgm:pt modelId="{4BC4251D-9E42-4497-8A69-DC85D60F9BB1}" type="pres">
      <dgm:prSet presAssocID="{236D7D2D-3C6B-4FAB-944E-DBF48D6F043F}" presName="hierRoot1" presStyleCnt="0">
        <dgm:presLayoutVars>
          <dgm:hierBranch val="init"/>
        </dgm:presLayoutVars>
      </dgm:prSet>
      <dgm:spPr/>
    </dgm:pt>
    <dgm:pt modelId="{AC8505E2-51A4-44A2-BCE3-E2206D6D9ED7}" type="pres">
      <dgm:prSet presAssocID="{236D7D2D-3C6B-4FAB-944E-DBF48D6F043F}" presName="rootComposite1" presStyleCnt="0"/>
      <dgm:spPr/>
    </dgm:pt>
    <dgm:pt modelId="{F835F23C-1514-43B5-94F8-31F3B4AA7367}" type="pres">
      <dgm:prSet presAssocID="{236D7D2D-3C6B-4FAB-944E-DBF48D6F043F}" presName="rootText1" presStyleLbl="node0" presStyleIdx="0" presStyleCnt="2">
        <dgm:presLayoutVars>
          <dgm:chPref val="3"/>
        </dgm:presLayoutVars>
      </dgm:prSet>
      <dgm:spPr/>
      <dgm:t>
        <a:bodyPr/>
        <a:lstStyle/>
        <a:p>
          <a:endParaRPr lang="en-US"/>
        </a:p>
      </dgm:t>
    </dgm:pt>
    <dgm:pt modelId="{9BA46179-BE00-4C87-A7C8-2CD2B59A750A}" type="pres">
      <dgm:prSet presAssocID="{236D7D2D-3C6B-4FAB-944E-DBF48D6F043F}" presName="rootConnector1" presStyleLbl="node1" presStyleIdx="0" presStyleCnt="0"/>
      <dgm:spPr/>
      <dgm:t>
        <a:bodyPr/>
        <a:lstStyle/>
        <a:p>
          <a:endParaRPr lang="en-US"/>
        </a:p>
      </dgm:t>
    </dgm:pt>
    <dgm:pt modelId="{C71A736B-83D4-467C-8037-E4C12BC48596}" type="pres">
      <dgm:prSet presAssocID="{236D7D2D-3C6B-4FAB-944E-DBF48D6F043F}" presName="hierChild2" presStyleCnt="0"/>
      <dgm:spPr/>
    </dgm:pt>
    <dgm:pt modelId="{32430D55-49F4-41A3-AED3-E15F56D31EDB}" type="pres">
      <dgm:prSet presAssocID="{236D7D2D-3C6B-4FAB-944E-DBF48D6F043F}" presName="hierChild3" presStyleCnt="0"/>
      <dgm:spPr/>
    </dgm:pt>
    <dgm:pt modelId="{E824286A-5914-4BF7-B715-732321F90CA5}" type="pres">
      <dgm:prSet presAssocID="{15994587-4486-46BC-9A92-1AC65C656782}" presName="hierRoot1" presStyleCnt="0">
        <dgm:presLayoutVars>
          <dgm:hierBranch val="init"/>
        </dgm:presLayoutVars>
      </dgm:prSet>
      <dgm:spPr/>
    </dgm:pt>
    <dgm:pt modelId="{248B6FED-1C46-4CB5-B7C2-1D34C3179E98}" type="pres">
      <dgm:prSet presAssocID="{15994587-4486-46BC-9A92-1AC65C656782}" presName="rootComposite1" presStyleCnt="0"/>
      <dgm:spPr/>
    </dgm:pt>
    <dgm:pt modelId="{571E63E4-8500-4637-A8C5-805CAB3F03C3}" type="pres">
      <dgm:prSet presAssocID="{15994587-4486-46BC-9A92-1AC65C656782}" presName="rootText1" presStyleLbl="node0" presStyleIdx="1" presStyleCnt="2" custLinFactNeighborX="387" custLinFactNeighborY="-20915">
        <dgm:presLayoutVars>
          <dgm:chPref val="3"/>
        </dgm:presLayoutVars>
      </dgm:prSet>
      <dgm:spPr/>
      <dgm:t>
        <a:bodyPr/>
        <a:lstStyle/>
        <a:p>
          <a:endParaRPr lang="en-US"/>
        </a:p>
      </dgm:t>
    </dgm:pt>
    <dgm:pt modelId="{403ED84C-9FCA-4896-B77C-86C509E7B527}" type="pres">
      <dgm:prSet presAssocID="{15994587-4486-46BC-9A92-1AC65C656782}" presName="rootConnector1" presStyleLbl="node1" presStyleIdx="0" presStyleCnt="0"/>
      <dgm:spPr/>
      <dgm:t>
        <a:bodyPr/>
        <a:lstStyle/>
        <a:p>
          <a:endParaRPr lang="en-US"/>
        </a:p>
      </dgm:t>
    </dgm:pt>
    <dgm:pt modelId="{D5842CDE-781C-4BAE-93A9-095EC4EF7605}" type="pres">
      <dgm:prSet presAssocID="{15994587-4486-46BC-9A92-1AC65C656782}" presName="hierChild2" presStyleCnt="0"/>
      <dgm:spPr/>
    </dgm:pt>
    <dgm:pt modelId="{6802FB47-BA36-4E52-8823-D34D96C3AD42}" type="pres">
      <dgm:prSet presAssocID="{C9A52B2A-2A0D-4E96-8B38-BE746315405B}" presName="Name37" presStyleLbl="parChTrans1D2" presStyleIdx="0" presStyleCnt="2"/>
      <dgm:spPr/>
      <dgm:t>
        <a:bodyPr/>
        <a:lstStyle/>
        <a:p>
          <a:endParaRPr lang="en-US"/>
        </a:p>
      </dgm:t>
    </dgm:pt>
    <dgm:pt modelId="{339D0B47-604E-49E5-AB59-11CE29CC8844}" type="pres">
      <dgm:prSet presAssocID="{44DA3A02-8656-4964-A866-364FE9FEB74C}" presName="hierRoot2" presStyleCnt="0">
        <dgm:presLayoutVars>
          <dgm:hierBranch val="init"/>
        </dgm:presLayoutVars>
      </dgm:prSet>
      <dgm:spPr/>
    </dgm:pt>
    <dgm:pt modelId="{9B989E81-AF9B-40A5-894D-A5C08BFD35E1}" type="pres">
      <dgm:prSet presAssocID="{44DA3A02-8656-4964-A866-364FE9FEB74C}" presName="rootComposite" presStyleCnt="0"/>
      <dgm:spPr/>
    </dgm:pt>
    <dgm:pt modelId="{85B37990-4AE0-4910-9357-B37F8CEE7009}" type="pres">
      <dgm:prSet presAssocID="{44DA3A02-8656-4964-A866-364FE9FEB74C}" presName="rootText" presStyleLbl="node2" presStyleIdx="0" presStyleCnt="2">
        <dgm:presLayoutVars>
          <dgm:chPref val="3"/>
        </dgm:presLayoutVars>
      </dgm:prSet>
      <dgm:spPr/>
      <dgm:t>
        <a:bodyPr/>
        <a:lstStyle/>
        <a:p>
          <a:endParaRPr lang="en-US"/>
        </a:p>
      </dgm:t>
    </dgm:pt>
    <dgm:pt modelId="{FEC45989-06C8-4FA7-B3DF-59D9C9CEF945}" type="pres">
      <dgm:prSet presAssocID="{44DA3A02-8656-4964-A866-364FE9FEB74C}" presName="rootConnector" presStyleLbl="node2" presStyleIdx="0" presStyleCnt="2"/>
      <dgm:spPr/>
      <dgm:t>
        <a:bodyPr/>
        <a:lstStyle/>
        <a:p>
          <a:endParaRPr lang="en-US"/>
        </a:p>
      </dgm:t>
    </dgm:pt>
    <dgm:pt modelId="{6B501ED5-9D0B-4EA8-B13C-4AF7BDDA813D}" type="pres">
      <dgm:prSet presAssocID="{44DA3A02-8656-4964-A866-364FE9FEB74C}" presName="hierChild4" presStyleCnt="0"/>
      <dgm:spPr/>
    </dgm:pt>
    <dgm:pt modelId="{A7C97F60-CCD3-4CDE-A66E-AD7C32EAC4B2}" type="pres">
      <dgm:prSet presAssocID="{44DA3A02-8656-4964-A866-364FE9FEB74C}" presName="hierChild5" presStyleCnt="0"/>
      <dgm:spPr/>
    </dgm:pt>
    <dgm:pt modelId="{AAD9EC69-D5C8-479C-8BB2-2811C8336488}" type="pres">
      <dgm:prSet presAssocID="{2037CF1A-5604-4723-9715-4190C33AD9FC}" presName="Name37" presStyleLbl="parChTrans1D2" presStyleIdx="1" presStyleCnt="2"/>
      <dgm:spPr/>
      <dgm:t>
        <a:bodyPr/>
        <a:lstStyle/>
        <a:p>
          <a:endParaRPr lang="en-US"/>
        </a:p>
      </dgm:t>
    </dgm:pt>
    <dgm:pt modelId="{B341EE67-9D76-4DBB-B869-977F0416EF22}" type="pres">
      <dgm:prSet presAssocID="{5F6B11BE-463C-46AC-BB8B-DD58E89DCC76}" presName="hierRoot2" presStyleCnt="0">
        <dgm:presLayoutVars>
          <dgm:hierBranch val="init"/>
        </dgm:presLayoutVars>
      </dgm:prSet>
      <dgm:spPr/>
    </dgm:pt>
    <dgm:pt modelId="{2C5117CF-DF73-455E-A103-3EB58D7BFBDA}" type="pres">
      <dgm:prSet presAssocID="{5F6B11BE-463C-46AC-BB8B-DD58E89DCC76}" presName="rootComposite" presStyleCnt="0"/>
      <dgm:spPr/>
    </dgm:pt>
    <dgm:pt modelId="{1AB0E2F4-0936-48AA-9822-5FAA2476D422}" type="pres">
      <dgm:prSet presAssocID="{5F6B11BE-463C-46AC-BB8B-DD58E89DCC76}" presName="rootText" presStyleLbl="node2" presStyleIdx="1" presStyleCnt="2" custLinFactNeighborX="6972" custLinFactNeighborY="-3099">
        <dgm:presLayoutVars>
          <dgm:chPref val="3"/>
        </dgm:presLayoutVars>
      </dgm:prSet>
      <dgm:spPr/>
      <dgm:t>
        <a:bodyPr/>
        <a:lstStyle/>
        <a:p>
          <a:endParaRPr lang="en-US"/>
        </a:p>
      </dgm:t>
    </dgm:pt>
    <dgm:pt modelId="{DE3E8038-8AA4-45FE-929C-5BA9DFE4C1D6}" type="pres">
      <dgm:prSet presAssocID="{5F6B11BE-463C-46AC-BB8B-DD58E89DCC76}" presName="rootConnector" presStyleLbl="node2" presStyleIdx="1" presStyleCnt="2"/>
      <dgm:spPr/>
      <dgm:t>
        <a:bodyPr/>
        <a:lstStyle/>
        <a:p>
          <a:endParaRPr lang="en-US"/>
        </a:p>
      </dgm:t>
    </dgm:pt>
    <dgm:pt modelId="{77F65C35-2776-4BE9-9441-1DE2E4AD1AB0}" type="pres">
      <dgm:prSet presAssocID="{5F6B11BE-463C-46AC-BB8B-DD58E89DCC76}" presName="hierChild4" presStyleCnt="0"/>
      <dgm:spPr/>
    </dgm:pt>
    <dgm:pt modelId="{2F58D137-51BF-4C6A-9D0F-E38987FECEB5}" type="pres">
      <dgm:prSet presAssocID="{5F6B11BE-463C-46AC-BB8B-DD58E89DCC76}" presName="hierChild5" presStyleCnt="0"/>
      <dgm:spPr/>
    </dgm:pt>
    <dgm:pt modelId="{ECB069FA-FD48-4844-ADB0-6E17C1E421C5}" type="pres">
      <dgm:prSet presAssocID="{15994587-4486-46BC-9A92-1AC65C656782}" presName="hierChild3" presStyleCnt="0"/>
      <dgm:spPr/>
    </dgm:pt>
  </dgm:ptLst>
  <dgm:cxnLst>
    <dgm:cxn modelId="{919BB1CE-3EAA-4159-992F-B75DCC0D3F5C}" type="presOf" srcId="{2037CF1A-5604-4723-9715-4190C33AD9FC}" destId="{AAD9EC69-D5C8-479C-8BB2-2811C8336488}" srcOrd="0" destOrd="0" presId="urn:microsoft.com/office/officeart/2005/8/layout/orgChart1"/>
    <dgm:cxn modelId="{20E27BF4-3D22-479F-B740-910FBB3DB6DB}" srcId="{15994587-4486-46BC-9A92-1AC65C656782}" destId="{5F6B11BE-463C-46AC-BB8B-DD58E89DCC76}" srcOrd="1" destOrd="0" parTransId="{2037CF1A-5604-4723-9715-4190C33AD9FC}" sibTransId="{E717EEA5-D9E1-4500-BE28-3CC4B7A1C59E}"/>
    <dgm:cxn modelId="{B7825C36-78A7-454C-8C75-C563FC9B701A}" type="presOf" srcId="{44DA3A02-8656-4964-A866-364FE9FEB74C}" destId="{FEC45989-06C8-4FA7-B3DF-59D9C9CEF945}" srcOrd="1" destOrd="0" presId="urn:microsoft.com/office/officeart/2005/8/layout/orgChart1"/>
    <dgm:cxn modelId="{24255C9E-19D0-4573-824C-485CBDFFF08A}" srcId="{B217BBE3-37FF-4908-92FB-64578C93BE4E}" destId="{15994587-4486-46BC-9A92-1AC65C656782}" srcOrd="1" destOrd="0" parTransId="{65C4CC53-BE9D-49ED-B38F-06598EF9BDEA}" sibTransId="{35A97A25-40E4-4354-9259-EF62D63293A8}"/>
    <dgm:cxn modelId="{85E65E27-35FB-4DCB-946B-88161A233608}" srcId="{15994587-4486-46BC-9A92-1AC65C656782}" destId="{44DA3A02-8656-4964-A866-364FE9FEB74C}" srcOrd="0" destOrd="0" parTransId="{C9A52B2A-2A0D-4E96-8B38-BE746315405B}" sibTransId="{96E45258-06BD-49DC-921C-AE846366A1C6}"/>
    <dgm:cxn modelId="{1D408D0B-57A5-4C4A-A8A5-204AEF3CA1F4}" type="presOf" srcId="{44DA3A02-8656-4964-A866-364FE9FEB74C}" destId="{85B37990-4AE0-4910-9357-B37F8CEE7009}" srcOrd="0" destOrd="0" presId="urn:microsoft.com/office/officeart/2005/8/layout/orgChart1"/>
    <dgm:cxn modelId="{33C52DED-750E-4B2E-AECD-030B412E3226}" type="presOf" srcId="{236D7D2D-3C6B-4FAB-944E-DBF48D6F043F}" destId="{F835F23C-1514-43B5-94F8-31F3B4AA7367}" srcOrd="0" destOrd="0" presId="urn:microsoft.com/office/officeart/2005/8/layout/orgChart1"/>
    <dgm:cxn modelId="{26330DE0-AAA0-46EA-9DEA-6A2F6D009F98}" type="presOf" srcId="{B217BBE3-37FF-4908-92FB-64578C93BE4E}" destId="{7FB2F3EB-2B01-4E01-8E2F-86852D84676F}" srcOrd="0" destOrd="0" presId="urn:microsoft.com/office/officeart/2005/8/layout/orgChart1"/>
    <dgm:cxn modelId="{AAD4DDC5-B08C-4E94-80C6-9B960CF38865}" type="presOf" srcId="{5F6B11BE-463C-46AC-BB8B-DD58E89DCC76}" destId="{1AB0E2F4-0936-48AA-9822-5FAA2476D422}" srcOrd="0" destOrd="0" presId="urn:microsoft.com/office/officeart/2005/8/layout/orgChart1"/>
    <dgm:cxn modelId="{D1DDF2AB-BC71-4EE2-B9E2-33EB5024B767}" type="presOf" srcId="{15994587-4486-46BC-9A92-1AC65C656782}" destId="{403ED84C-9FCA-4896-B77C-86C509E7B527}" srcOrd="1" destOrd="0" presId="urn:microsoft.com/office/officeart/2005/8/layout/orgChart1"/>
    <dgm:cxn modelId="{C3DF5858-D2DC-4828-8C8A-1D1040086CCA}" type="presOf" srcId="{C9A52B2A-2A0D-4E96-8B38-BE746315405B}" destId="{6802FB47-BA36-4E52-8823-D34D96C3AD42}" srcOrd="0" destOrd="0" presId="urn:microsoft.com/office/officeart/2005/8/layout/orgChart1"/>
    <dgm:cxn modelId="{1F55E328-01DE-4D3A-AF23-B151253C5497}" type="presOf" srcId="{236D7D2D-3C6B-4FAB-944E-DBF48D6F043F}" destId="{9BA46179-BE00-4C87-A7C8-2CD2B59A750A}" srcOrd="1" destOrd="0" presId="urn:microsoft.com/office/officeart/2005/8/layout/orgChart1"/>
    <dgm:cxn modelId="{FE7CE5A8-1160-43A2-8A5E-7FD79AEDBCE0}" type="presOf" srcId="{15994587-4486-46BC-9A92-1AC65C656782}" destId="{571E63E4-8500-4637-A8C5-805CAB3F03C3}" srcOrd="0" destOrd="0" presId="urn:microsoft.com/office/officeart/2005/8/layout/orgChart1"/>
    <dgm:cxn modelId="{09514F45-B955-4964-A205-0F5CE120B900}" type="presOf" srcId="{5F6B11BE-463C-46AC-BB8B-DD58E89DCC76}" destId="{DE3E8038-8AA4-45FE-929C-5BA9DFE4C1D6}" srcOrd="1" destOrd="0" presId="urn:microsoft.com/office/officeart/2005/8/layout/orgChart1"/>
    <dgm:cxn modelId="{EE1D15C2-79B4-4F17-AC3C-23012D4A14A4}" srcId="{B217BBE3-37FF-4908-92FB-64578C93BE4E}" destId="{236D7D2D-3C6B-4FAB-944E-DBF48D6F043F}" srcOrd="0" destOrd="0" parTransId="{9CAE99CD-CDA9-416B-BD25-9F590AB4B84C}" sibTransId="{36849545-632E-4297-B435-6BC9BFE1B372}"/>
    <dgm:cxn modelId="{296A3F47-7BC0-4F7C-82F4-9EA7CF99A643}" type="presParOf" srcId="{7FB2F3EB-2B01-4E01-8E2F-86852D84676F}" destId="{4BC4251D-9E42-4497-8A69-DC85D60F9BB1}" srcOrd="0" destOrd="0" presId="urn:microsoft.com/office/officeart/2005/8/layout/orgChart1"/>
    <dgm:cxn modelId="{58027F52-D406-45C2-8DB3-4542F256244B}" type="presParOf" srcId="{4BC4251D-9E42-4497-8A69-DC85D60F9BB1}" destId="{AC8505E2-51A4-44A2-BCE3-E2206D6D9ED7}" srcOrd="0" destOrd="0" presId="urn:microsoft.com/office/officeart/2005/8/layout/orgChart1"/>
    <dgm:cxn modelId="{609748A4-CBEB-45C1-BE3F-BC386C6FF244}" type="presParOf" srcId="{AC8505E2-51A4-44A2-BCE3-E2206D6D9ED7}" destId="{F835F23C-1514-43B5-94F8-31F3B4AA7367}" srcOrd="0" destOrd="0" presId="urn:microsoft.com/office/officeart/2005/8/layout/orgChart1"/>
    <dgm:cxn modelId="{61A9231D-9833-4FF4-AF4C-DB45ACFBAFD6}" type="presParOf" srcId="{AC8505E2-51A4-44A2-BCE3-E2206D6D9ED7}" destId="{9BA46179-BE00-4C87-A7C8-2CD2B59A750A}" srcOrd="1" destOrd="0" presId="urn:microsoft.com/office/officeart/2005/8/layout/orgChart1"/>
    <dgm:cxn modelId="{CB390C36-BA69-408A-AE78-A86DB1EB8F31}" type="presParOf" srcId="{4BC4251D-9E42-4497-8A69-DC85D60F9BB1}" destId="{C71A736B-83D4-467C-8037-E4C12BC48596}" srcOrd="1" destOrd="0" presId="urn:microsoft.com/office/officeart/2005/8/layout/orgChart1"/>
    <dgm:cxn modelId="{7C9551CF-32C8-45D5-86FD-242C2AF848C7}" type="presParOf" srcId="{4BC4251D-9E42-4497-8A69-DC85D60F9BB1}" destId="{32430D55-49F4-41A3-AED3-E15F56D31EDB}" srcOrd="2" destOrd="0" presId="urn:microsoft.com/office/officeart/2005/8/layout/orgChart1"/>
    <dgm:cxn modelId="{BB6D3800-FC73-48E2-88C5-2A29383B9B27}" type="presParOf" srcId="{7FB2F3EB-2B01-4E01-8E2F-86852D84676F}" destId="{E824286A-5914-4BF7-B715-732321F90CA5}" srcOrd="1" destOrd="0" presId="urn:microsoft.com/office/officeart/2005/8/layout/orgChart1"/>
    <dgm:cxn modelId="{32F1BE93-86F9-4328-B65B-33FAC3781AC9}" type="presParOf" srcId="{E824286A-5914-4BF7-B715-732321F90CA5}" destId="{248B6FED-1C46-4CB5-B7C2-1D34C3179E98}" srcOrd="0" destOrd="0" presId="urn:microsoft.com/office/officeart/2005/8/layout/orgChart1"/>
    <dgm:cxn modelId="{10AD8341-E515-4973-AB5D-49A165BB32CF}" type="presParOf" srcId="{248B6FED-1C46-4CB5-B7C2-1D34C3179E98}" destId="{571E63E4-8500-4637-A8C5-805CAB3F03C3}" srcOrd="0" destOrd="0" presId="urn:microsoft.com/office/officeart/2005/8/layout/orgChart1"/>
    <dgm:cxn modelId="{DFB52E26-763F-45B5-92E7-FDFAABE712B0}" type="presParOf" srcId="{248B6FED-1C46-4CB5-B7C2-1D34C3179E98}" destId="{403ED84C-9FCA-4896-B77C-86C509E7B527}" srcOrd="1" destOrd="0" presId="urn:microsoft.com/office/officeart/2005/8/layout/orgChart1"/>
    <dgm:cxn modelId="{68DE1251-3937-49E3-A0A3-1E8115C42FD7}" type="presParOf" srcId="{E824286A-5914-4BF7-B715-732321F90CA5}" destId="{D5842CDE-781C-4BAE-93A9-095EC4EF7605}" srcOrd="1" destOrd="0" presId="urn:microsoft.com/office/officeart/2005/8/layout/orgChart1"/>
    <dgm:cxn modelId="{46CB9763-C0F5-4BE3-A277-CBBF36FCF2AA}" type="presParOf" srcId="{D5842CDE-781C-4BAE-93A9-095EC4EF7605}" destId="{6802FB47-BA36-4E52-8823-D34D96C3AD42}" srcOrd="0" destOrd="0" presId="urn:microsoft.com/office/officeart/2005/8/layout/orgChart1"/>
    <dgm:cxn modelId="{D6030B1B-5EEE-4997-A6A0-9E919C26C9D8}" type="presParOf" srcId="{D5842CDE-781C-4BAE-93A9-095EC4EF7605}" destId="{339D0B47-604E-49E5-AB59-11CE29CC8844}" srcOrd="1" destOrd="0" presId="urn:microsoft.com/office/officeart/2005/8/layout/orgChart1"/>
    <dgm:cxn modelId="{020B7706-C563-4835-B55B-79C0B5A0972A}" type="presParOf" srcId="{339D0B47-604E-49E5-AB59-11CE29CC8844}" destId="{9B989E81-AF9B-40A5-894D-A5C08BFD35E1}" srcOrd="0" destOrd="0" presId="urn:microsoft.com/office/officeart/2005/8/layout/orgChart1"/>
    <dgm:cxn modelId="{5F465B17-6247-42DC-8569-750496BC88A8}" type="presParOf" srcId="{9B989E81-AF9B-40A5-894D-A5C08BFD35E1}" destId="{85B37990-4AE0-4910-9357-B37F8CEE7009}" srcOrd="0" destOrd="0" presId="urn:microsoft.com/office/officeart/2005/8/layout/orgChart1"/>
    <dgm:cxn modelId="{018A5305-B774-4859-A8B2-09C277918853}" type="presParOf" srcId="{9B989E81-AF9B-40A5-894D-A5C08BFD35E1}" destId="{FEC45989-06C8-4FA7-B3DF-59D9C9CEF945}" srcOrd="1" destOrd="0" presId="urn:microsoft.com/office/officeart/2005/8/layout/orgChart1"/>
    <dgm:cxn modelId="{F1B4994C-58A6-46A4-A8D8-FDA013423A83}" type="presParOf" srcId="{339D0B47-604E-49E5-AB59-11CE29CC8844}" destId="{6B501ED5-9D0B-4EA8-B13C-4AF7BDDA813D}" srcOrd="1" destOrd="0" presId="urn:microsoft.com/office/officeart/2005/8/layout/orgChart1"/>
    <dgm:cxn modelId="{E339CF68-0F9F-4B2D-8EC0-F3C32456A6DF}" type="presParOf" srcId="{339D0B47-604E-49E5-AB59-11CE29CC8844}" destId="{A7C97F60-CCD3-4CDE-A66E-AD7C32EAC4B2}" srcOrd="2" destOrd="0" presId="urn:microsoft.com/office/officeart/2005/8/layout/orgChart1"/>
    <dgm:cxn modelId="{AA4E91B1-7C48-4124-BF3A-D1F13FB0F007}" type="presParOf" srcId="{D5842CDE-781C-4BAE-93A9-095EC4EF7605}" destId="{AAD9EC69-D5C8-479C-8BB2-2811C8336488}" srcOrd="2" destOrd="0" presId="urn:microsoft.com/office/officeart/2005/8/layout/orgChart1"/>
    <dgm:cxn modelId="{64A84DA4-7F09-49BB-A141-92C01FFE00FB}" type="presParOf" srcId="{D5842CDE-781C-4BAE-93A9-095EC4EF7605}" destId="{B341EE67-9D76-4DBB-B869-977F0416EF22}" srcOrd="3" destOrd="0" presId="urn:microsoft.com/office/officeart/2005/8/layout/orgChart1"/>
    <dgm:cxn modelId="{2005F231-65AF-4EFF-88A4-BE65E4F3B22F}" type="presParOf" srcId="{B341EE67-9D76-4DBB-B869-977F0416EF22}" destId="{2C5117CF-DF73-455E-A103-3EB58D7BFBDA}" srcOrd="0" destOrd="0" presId="urn:microsoft.com/office/officeart/2005/8/layout/orgChart1"/>
    <dgm:cxn modelId="{BAB7DCAE-80DE-4369-B1CF-5C070EC75D8B}" type="presParOf" srcId="{2C5117CF-DF73-455E-A103-3EB58D7BFBDA}" destId="{1AB0E2F4-0936-48AA-9822-5FAA2476D422}" srcOrd="0" destOrd="0" presId="urn:microsoft.com/office/officeart/2005/8/layout/orgChart1"/>
    <dgm:cxn modelId="{D35CFD85-E8A5-4567-83CF-8DDA37C61873}" type="presParOf" srcId="{2C5117CF-DF73-455E-A103-3EB58D7BFBDA}" destId="{DE3E8038-8AA4-45FE-929C-5BA9DFE4C1D6}" srcOrd="1" destOrd="0" presId="urn:microsoft.com/office/officeart/2005/8/layout/orgChart1"/>
    <dgm:cxn modelId="{EDC1977B-464E-4170-AC36-22C245CA965C}" type="presParOf" srcId="{B341EE67-9D76-4DBB-B869-977F0416EF22}" destId="{77F65C35-2776-4BE9-9441-1DE2E4AD1AB0}" srcOrd="1" destOrd="0" presId="urn:microsoft.com/office/officeart/2005/8/layout/orgChart1"/>
    <dgm:cxn modelId="{B0403E08-E12A-4D0E-A35D-0485CCFFF417}" type="presParOf" srcId="{B341EE67-9D76-4DBB-B869-977F0416EF22}" destId="{2F58D137-51BF-4C6A-9D0F-E38987FECEB5}" srcOrd="2" destOrd="0" presId="urn:microsoft.com/office/officeart/2005/8/layout/orgChart1"/>
    <dgm:cxn modelId="{76FA0BDC-013E-4B59-829C-6F5885C1D07C}" type="presParOf" srcId="{E824286A-5914-4BF7-B715-732321F90CA5}" destId="{ECB069FA-FD48-4844-ADB0-6E17C1E421C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CD773A-E84B-4C88-8EB6-ED73E4E6CB24}" type="doc">
      <dgm:prSet loTypeId="urn:microsoft.com/office/officeart/2005/8/layout/vList5" loCatId="list" qsTypeId="urn:microsoft.com/office/officeart/2005/8/quickstyle/3d7" qsCatId="3D" csTypeId="urn:microsoft.com/office/officeart/2005/8/colors/colorful4" csCatId="colorful" phldr="1"/>
      <dgm:spPr/>
      <dgm:t>
        <a:bodyPr/>
        <a:lstStyle/>
        <a:p>
          <a:endParaRPr lang="en-US"/>
        </a:p>
      </dgm:t>
    </dgm:pt>
    <dgm:pt modelId="{C54FB2F1-B05D-4500-ABC4-4E29846C28A3}">
      <dgm:prSet phldrT="[Text]"/>
      <dgm:spPr/>
      <dgm:t>
        <a:bodyPr/>
        <a:lstStyle/>
        <a:p>
          <a:pPr rtl="1"/>
          <a:r>
            <a:rPr lang="fa-IR" dirty="0" smtClean="0">
              <a:cs typeface="B Titr" panose="00000700000000000000" pitchFamily="2" charset="-78"/>
            </a:rPr>
            <a:t>بیع نقد</a:t>
          </a:r>
          <a:endParaRPr lang="en-US" dirty="0">
            <a:cs typeface="B Titr" panose="00000700000000000000" pitchFamily="2" charset="-78"/>
          </a:endParaRPr>
        </a:p>
      </dgm:t>
    </dgm:pt>
    <dgm:pt modelId="{7AC553B0-DC0C-42E4-80B8-F7A499A67BAE}" type="parTrans" cxnId="{1CED7EDE-85F0-4C3E-BAF2-D7733AEB7B6E}">
      <dgm:prSet/>
      <dgm:spPr/>
      <dgm:t>
        <a:bodyPr/>
        <a:lstStyle/>
        <a:p>
          <a:endParaRPr lang="en-US"/>
        </a:p>
      </dgm:t>
    </dgm:pt>
    <dgm:pt modelId="{929FF289-344F-4BD8-9D63-D626D6C54D5F}" type="sibTrans" cxnId="{1CED7EDE-85F0-4C3E-BAF2-D7733AEB7B6E}">
      <dgm:prSet/>
      <dgm:spPr/>
      <dgm:t>
        <a:bodyPr/>
        <a:lstStyle/>
        <a:p>
          <a:endParaRPr lang="en-US"/>
        </a:p>
      </dgm:t>
    </dgm:pt>
    <dgm:pt modelId="{A09B5A44-F248-4F3C-9F5A-0A46FF46F397}">
      <dgm:prSet phldrT="[Text]"/>
      <dgm:spPr/>
      <dgm:t>
        <a:bodyPr/>
        <a:lstStyle/>
        <a:p>
          <a:pPr rtl="1"/>
          <a:r>
            <a:rPr lang="fa-IR" dirty="0" smtClean="0">
              <a:cs typeface="B Nazanin" panose="00000400000000000000" pitchFamily="2" charset="-78"/>
            </a:rPr>
            <a:t>کالا و قیمت آن به صورت نقد مبادله می شود</a:t>
          </a:r>
          <a:endParaRPr lang="en-US" dirty="0">
            <a:cs typeface="B Nazanin" panose="00000400000000000000" pitchFamily="2" charset="-78"/>
          </a:endParaRPr>
        </a:p>
      </dgm:t>
    </dgm:pt>
    <dgm:pt modelId="{B297065D-C0FE-4391-9D64-9071303F2CA2}" type="parTrans" cxnId="{A84767D3-BB42-4C24-966B-5785FC1D973D}">
      <dgm:prSet/>
      <dgm:spPr/>
      <dgm:t>
        <a:bodyPr/>
        <a:lstStyle/>
        <a:p>
          <a:endParaRPr lang="en-US"/>
        </a:p>
      </dgm:t>
    </dgm:pt>
    <dgm:pt modelId="{EE9D7C1D-09D3-499B-93EA-536EB1B0EC5E}" type="sibTrans" cxnId="{A84767D3-BB42-4C24-966B-5785FC1D973D}">
      <dgm:prSet/>
      <dgm:spPr/>
      <dgm:t>
        <a:bodyPr/>
        <a:lstStyle/>
        <a:p>
          <a:endParaRPr lang="en-US"/>
        </a:p>
      </dgm:t>
    </dgm:pt>
    <dgm:pt modelId="{B1F6DDC9-C36B-4DA4-AC7E-1B3653BB5AF7}">
      <dgm:prSet phldrT="[Text]"/>
      <dgm:spPr/>
      <dgm:t>
        <a:bodyPr/>
        <a:lstStyle/>
        <a:p>
          <a:pPr rtl="1"/>
          <a:r>
            <a:rPr lang="fa-IR" dirty="0" smtClean="0">
              <a:cs typeface="B Titr" panose="00000700000000000000" pitchFamily="2" charset="-78"/>
            </a:rPr>
            <a:t>بیع سلم یا سلف</a:t>
          </a:r>
          <a:endParaRPr lang="en-US" dirty="0">
            <a:cs typeface="B Titr" panose="00000700000000000000" pitchFamily="2" charset="-78"/>
          </a:endParaRPr>
        </a:p>
      </dgm:t>
    </dgm:pt>
    <dgm:pt modelId="{FBD3D391-645A-4C1D-A0C5-9EA0CB69B3E5}" type="parTrans" cxnId="{5870D373-5ACE-4CCB-93AF-FB3E23097D1F}">
      <dgm:prSet/>
      <dgm:spPr/>
      <dgm:t>
        <a:bodyPr/>
        <a:lstStyle/>
        <a:p>
          <a:endParaRPr lang="en-US"/>
        </a:p>
      </dgm:t>
    </dgm:pt>
    <dgm:pt modelId="{DBABC78E-DC5D-4A15-97AA-A82608943F25}" type="sibTrans" cxnId="{5870D373-5ACE-4CCB-93AF-FB3E23097D1F}">
      <dgm:prSet/>
      <dgm:spPr/>
      <dgm:t>
        <a:bodyPr/>
        <a:lstStyle/>
        <a:p>
          <a:endParaRPr lang="en-US"/>
        </a:p>
      </dgm:t>
    </dgm:pt>
    <dgm:pt modelId="{FED8AD7D-DE92-4192-B5ED-80AA05556481}">
      <dgm:prSet phldrT="[Text]"/>
      <dgm:spPr/>
      <dgm:t>
        <a:bodyPr/>
        <a:lstStyle/>
        <a:p>
          <a:pPr rtl="1"/>
          <a:r>
            <a:rPr lang="fa-IR" dirty="0" smtClean="0">
              <a:cs typeface="B Nazanin" panose="00000400000000000000" pitchFamily="2" charset="-78"/>
            </a:rPr>
            <a:t>در این قرارداد ثمن یا بهای کالا </a:t>
          </a:r>
          <a:r>
            <a:rPr lang="fa-IR" dirty="0" err="1" smtClean="0">
              <a:cs typeface="B Nazanin" panose="00000400000000000000" pitchFamily="2" charset="-78"/>
            </a:rPr>
            <a:t>نقدا</a:t>
          </a:r>
          <a:r>
            <a:rPr lang="fa-IR" dirty="0" smtClean="0">
              <a:cs typeface="B Nazanin" panose="00000400000000000000" pitchFamily="2" charset="-78"/>
            </a:rPr>
            <a:t> پرداخت می شود و کالا زمانی بعد تحویل می گردد</a:t>
          </a:r>
          <a:endParaRPr lang="en-US" dirty="0">
            <a:cs typeface="B Nazanin" panose="00000400000000000000" pitchFamily="2" charset="-78"/>
          </a:endParaRPr>
        </a:p>
      </dgm:t>
    </dgm:pt>
    <dgm:pt modelId="{036A086B-CFC0-4988-BEF3-848936F9CD0F}" type="parTrans" cxnId="{0E7E2BCD-9DAA-4CA5-AAF1-23497F44D1EA}">
      <dgm:prSet/>
      <dgm:spPr/>
      <dgm:t>
        <a:bodyPr/>
        <a:lstStyle/>
        <a:p>
          <a:endParaRPr lang="en-US"/>
        </a:p>
      </dgm:t>
    </dgm:pt>
    <dgm:pt modelId="{C9D6D766-77A5-4155-9DA0-A14B94FFC259}" type="sibTrans" cxnId="{0E7E2BCD-9DAA-4CA5-AAF1-23497F44D1EA}">
      <dgm:prSet/>
      <dgm:spPr/>
      <dgm:t>
        <a:bodyPr/>
        <a:lstStyle/>
        <a:p>
          <a:endParaRPr lang="en-US"/>
        </a:p>
      </dgm:t>
    </dgm:pt>
    <dgm:pt modelId="{7D8D37C0-7AD4-4CCA-BA06-29EF7D952388}">
      <dgm:prSet phldrT="[Text]"/>
      <dgm:spPr/>
      <dgm:t>
        <a:bodyPr/>
        <a:lstStyle/>
        <a:p>
          <a:pPr rtl="1"/>
          <a:r>
            <a:rPr lang="fa-IR" dirty="0" smtClean="0">
              <a:cs typeface="B Titr" panose="00000700000000000000" pitchFamily="2" charset="-78"/>
            </a:rPr>
            <a:t>بیع </a:t>
          </a:r>
          <a:r>
            <a:rPr lang="fa-IR" dirty="0" err="1" smtClean="0">
              <a:cs typeface="B Titr" panose="00000700000000000000" pitchFamily="2" charset="-78"/>
            </a:rPr>
            <a:t>کالی</a:t>
          </a:r>
          <a:r>
            <a:rPr lang="fa-IR" dirty="0" smtClean="0">
              <a:cs typeface="B Titr" panose="00000700000000000000" pitchFamily="2" charset="-78"/>
            </a:rPr>
            <a:t> به </a:t>
          </a:r>
          <a:r>
            <a:rPr lang="fa-IR" dirty="0" err="1" smtClean="0">
              <a:cs typeface="B Titr" panose="00000700000000000000" pitchFamily="2" charset="-78"/>
            </a:rPr>
            <a:t>کالی</a:t>
          </a:r>
          <a:endParaRPr lang="en-US" dirty="0">
            <a:cs typeface="B Titr" panose="00000700000000000000" pitchFamily="2" charset="-78"/>
          </a:endParaRPr>
        </a:p>
      </dgm:t>
    </dgm:pt>
    <dgm:pt modelId="{C51B644F-2FBC-4AA0-B3EE-C6B6F715ABC3}" type="parTrans" cxnId="{02E116A6-C9CB-42B1-B012-8335BA16752E}">
      <dgm:prSet/>
      <dgm:spPr/>
      <dgm:t>
        <a:bodyPr/>
        <a:lstStyle/>
        <a:p>
          <a:endParaRPr lang="en-US"/>
        </a:p>
      </dgm:t>
    </dgm:pt>
    <dgm:pt modelId="{AE5AF419-805E-41FD-81F2-A36ED95C0D31}" type="sibTrans" cxnId="{02E116A6-C9CB-42B1-B012-8335BA16752E}">
      <dgm:prSet/>
      <dgm:spPr/>
      <dgm:t>
        <a:bodyPr/>
        <a:lstStyle/>
        <a:p>
          <a:endParaRPr lang="en-US"/>
        </a:p>
      </dgm:t>
    </dgm:pt>
    <dgm:pt modelId="{A8AFC79D-B995-41B1-8BE0-4ECCD476D1C5}">
      <dgm:prSet phldrT="[Text]"/>
      <dgm:spPr/>
      <dgm:t>
        <a:bodyPr/>
        <a:lstStyle/>
        <a:p>
          <a:pPr rtl="1"/>
          <a:r>
            <a:rPr lang="fa-IR" dirty="0" smtClean="0">
              <a:cs typeface="B Nazanin" panose="00000400000000000000" pitchFamily="2" charset="-78"/>
            </a:rPr>
            <a:t>قراردادی که </a:t>
          </a:r>
          <a:r>
            <a:rPr lang="fa-IR" dirty="0" err="1" smtClean="0">
              <a:cs typeface="B Nazanin" panose="00000400000000000000" pitchFamily="2" charset="-78"/>
            </a:rPr>
            <a:t>مثمن</a:t>
          </a:r>
          <a:r>
            <a:rPr lang="fa-IR" dirty="0" smtClean="0">
              <a:cs typeface="B Nazanin" panose="00000400000000000000" pitchFamily="2" charset="-78"/>
            </a:rPr>
            <a:t> یا </a:t>
          </a:r>
          <a:r>
            <a:rPr lang="fa-IR" dirty="0" err="1" smtClean="0">
              <a:cs typeface="B Nazanin" panose="00000400000000000000" pitchFamily="2" charset="-78"/>
            </a:rPr>
            <a:t>مبیع</a:t>
          </a:r>
          <a:r>
            <a:rPr lang="fa-IR" dirty="0" smtClean="0">
              <a:cs typeface="B Nazanin" panose="00000400000000000000" pitchFamily="2" charset="-78"/>
            </a:rPr>
            <a:t> و ثمن در ذمه است و هر دو مدت دار می باشند</a:t>
          </a:r>
          <a:endParaRPr lang="en-US" dirty="0">
            <a:cs typeface="B Nazanin" panose="00000400000000000000" pitchFamily="2" charset="-78"/>
          </a:endParaRPr>
        </a:p>
      </dgm:t>
    </dgm:pt>
    <dgm:pt modelId="{0210C187-794F-498C-8D08-91BAA2563AF9}" type="parTrans" cxnId="{63691829-0DA6-4554-8FD5-CE1E08055F26}">
      <dgm:prSet/>
      <dgm:spPr/>
      <dgm:t>
        <a:bodyPr/>
        <a:lstStyle/>
        <a:p>
          <a:endParaRPr lang="en-US"/>
        </a:p>
      </dgm:t>
    </dgm:pt>
    <dgm:pt modelId="{DCEC2BBB-5A1B-489A-9F9A-258D40379BA3}" type="sibTrans" cxnId="{63691829-0DA6-4554-8FD5-CE1E08055F26}">
      <dgm:prSet/>
      <dgm:spPr/>
      <dgm:t>
        <a:bodyPr/>
        <a:lstStyle/>
        <a:p>
          <a:endParaRPr lang="en-US"/>
        </a:p>
      </dgm:t>
    </dgm:pt>
    <dgm:pt modelId="{8EF5C636-0E53-4143-8987-98FDBC5A1D03}">
      <dgm:prSet/>
      <dgm:spPr/>
      <dgm:t>
        <a:bodyPr/>
        <a:lstStyle/>
        <a:p>
          <a:pPr rtl="1"/>
          <a:r>
            <a:rPr lang="fa-IR" dirty="0" smtClean="0">
              <a:cs typeface="B Nazanin" panose="00000400000000000000" pitchFamily="2" charset="-78"/>
            </a:rPr>
            <a:t>کالا </a:t>
          </a:r>
          <a:r>
            <a:rPr lang="fa-IR" dirty="0" err="1" smtClean="0">
              <a:cs typeface="B Nazanin" panose="00000400000000000000" pitchFamily="2" charset="-78"/>
            </a:rPr>
            <a:t>نقدا</a:t>
          </a:r>
          <a:r>
            <a:rPr lang="fa-IR" dirty="0" smtClean="0">
              <a:cs typeface="B Nazanin" panose="00000400000000000000" pitchFamily="2" charset="-78"/>
            </a:rPr>
            <a:t> تحویل و قیمت آن بعد از مدتی( یکجا یا اقساطی ) پرداخت می شود</a:t>
          </a:r>
          <a:endParaRPr lang="en-US" dirty="0">
            <a:cs typeface="B Nazanin" panose="00000400000000000000" pitchFamily="2" charset="-78"/>
          </a:endParaRPr>
        </a:p>
      </dgm:t>
    </dgm:pt>
    <dgm:pt modelId="{C2D51254-84F8-4734-8BD4-65329D9A941B}" type="parTrans" cxnId="{45B25626-E4DC-4681-961E-AD9978300893}">
      <dgm:prSet/>
      <dgm:spPr/>
      <dgm:t>
        <a:bodyPr/>
        <a:lstStyle/>
        <a:p>
          <a:endParaRPr lang="en-US"/>
        </a:p>
      </dgm:t>
    </dgm:pt>
    <dgm:pt modelId="{1411DBF2-BCCA-499B-9439-E698223344FB}" type="sibTrans" cxnId="{45B25626-E4DC-4681-961E-AD9978300893}">
      <dgm:prSet/>
      <dgm:spPr/>
      <dgm:t>
        <a:bodyPr/>
        <a:lstStyle/>
        <a:p>
          <a:endParaRPr lang="en-US"/>
        </a:p>
      </dgm:t>
    </dgm:pt>
    <dgm:pt modelId="{E3775774-B228-4789-8F14-9684537A9DB9}">
      <dgm:prSet/>
      <dgm:spPr/>
      <dgm:t>
        <a:bodyPr/>
        <a:lstStyle/>
        <a:p>
          <a:r>
            <a:rPr lang="fa-IR" dirty="0" smtClean="0">
              <a:cs typeface="B Titr" panose="00000700000000000000" pitchFamily="2" charset="-78"/>
            </a:rPr>
            <a:t>بیع </a:t>
          </a:r>
          <a:r>
            <a:rPr lang="fa-IR" dirty="0" err="1" smtClean="0">
              <a:cs typeface="B Titr" panose="00000700000000000000" pitchFamily="2" charset="-78"/>
            </a:rPr>
            <a:t>نسیه</a:t>
          </a:r>
          <a:endParaRPr lang="en-US" dirty="0">
            <a:cs typeface="B Titr" panose="00000700000000000000" pitchFamily="2" charset="-78"/>
          </a:endParaRPr>
        </a:p>
      </dgm:t>
    </dgm:pt>
    <dgm:pt modelId="{CF452974-7D21-4779-B992-B5019776B2E3}" type="parTrans" cxnId="{86D33DCE-DCE0-4986-8BD4-3C039A7284D2}">
      <dgm:prSet/>
      <dgm:spPr/>
      <dgm:t>
        <a:bodyPr/>
        <a:lstStyle/>
        <a:p>
          <a:endParaRPr lang="en-US"/>
        </a:p>
      </dgm:t>
    </dgm:pt>
    <dgm:pt modelId="{BFAE544D-DC63-4A40-8DBA-ABAEFBE7B824}" type="sibTrans" cxnId="{86D33DCE-DCE0-4986-8BD4-3C039A7284D2}">
      <dgm:prSet/>
      <dgm:spPr/>
      <dgm:t>
        <a:bodyPr/>
        <a:lstStyle/>
        <a:p>
          <a:endParaRPr lang="en-US"/>
        </a:p>
      </dgm:t>
    </dgm:pt>
    <dgm:pt modelId="{EF918259-848B-412B-A10D-F7E0AF67BF70}" type="pres">
      <dgm:prSet presAssocID="{52CD773A-E84B-4C88-8EB6-ED73E4E6CB24}" presName="Name0" presStyleCnt="0">
        <dgm:presLayoutVars>
          <dgm:dir/>
          <dgm:animLvl val="lvl"/>
          <dgm:resizeHandles val="exact"/>
        </dgm:presLayoutVars>
      </dgm:prSet>
      <dgm:spPr/>
      <dgm:t>
        <a:bodyPr/>
        <a:lstStyle/>
        <a:p>
          <a:endParaRPr lang="en-US"/>
        </a:p>
      </dgm:t>
    </dgm:pt>
    <dgm:pt modelId="{2689AB1F-FEC6-4158-81B6-76F81E4B791E}" type="pres">
      <dgm:prSet presAssocID="{C54FB2F1-B05D-4500-ABC4-4E29846C28A3}" presName="linNode" presStyleCnt="0"/>
      <dgm:spPr/>
    </dgm:pt>
    <dgm:pt modelId="{4E5A46E5-49E0-46FB-B7C7-FA7835E21E8E}" type="pres">
      <dgm:prSet presAssocID="{C54FB2F1-B05D-4500-ABC4-4E29846C28A3}" presName="parentText" presStyleLbl="node1" presStyleIdx="0" presStyleCnt="4">
        <dgm:presLayoutVars>
          <dgm:chMax val="1"/>
          <dgm:bulletEnabled val="1"/>
        </dgm:presLayoutVars>
      </dgm:prSet>
      <dgm:spPr/>
      <dgm:t>
        <a:bodyPr/>
        <a:lstStyle/>
        <a:p>
          <a:endParaRPr lang="en-US"/>
        </a:p>
      </dgm:t>
    </dgm:pt>
    <dgm:pt modelId="{E3160063-65B9-42CC-B2AD-FD3899933F12}" type="pres">
      <dgm:prSet presAssocID="{C54FB2F1-B05D-4500-ABC4-4E29846C28A3}" presName="descendantText" presStyleLbl="alignAccFollowNode1" presStyleIdx="0" presStyleCnt="4">
        <dgm:presLayoutVars>
          <dgm:bulletEnabled val="1"/>
        </dgm:presLayoutVars>
      </dgm:prSet>
      <dgm:spPr/>
      <dgm:t>
        <a:bodyPr/>
        <a:lstStyle/>
        <a:p>
          <a:endParaRPr lang="en-US"/>
        </a:p>
      </dgm:t>
    </dgm:pt>
    <dgm:pt modelId="{3C59BB3A-A0CB-4B04-83FC-2DD081D5D9CB}" type="pres">
      <dgm:prSet presAssocID="{929FF289-344F-4BD8-9D63-D626D6C54D5F}" presName="sp" presStyleCnt="0"/>
      <dgm:spPr/>
    </dgm:pt>
    <dgm:pt modelId="{9B336EF9-F464-42E1-8FB3-F7467BF1DC87}" type="pres">
      <dgm:prSet presAssocID="{E3775774-B228-4789-8F14-9684537A9DB9}" presName="linNode" presStyleCnt="0"/>
      <dgm:spPr/>
    </dgm:pt>
    <dgm:pt modelId="{AACAF4DE-7146-458A-A83B-5F5D0312F42E}" type="pres">
      <dgm:prSet presAssocID="{E3775774-B228-4789-8F14-9684537A9DB9}" presName="parentText" presStyleLbl="node1" presStyleIdx="1" presStyleCnt="4">
        <dgm:presLayoutVars>
          <dgm:chMax val="1"/>
          <dgm:bulletEnabled val="1"/>
        </dgm:presLayoutVars>
      </dgm:prSet>
      <dgm:spPr/>
      <dgm:t>
        <a:bodyPr/>
        <a:lstStyle/>
        <a:p>
          <a:endParaRPr lang="en-US"/>
        </a:p>
      </dgm:t>
    </dgm:pt>
    <dgm:pt modelId="{6A214F6C-70A6-489E-A6C9-681164CA7D82}" type="pres">
      <dgm:prSet presAssocID="{E3775774-B228-4789-8F14-9684537A9DB9}" presName="descendantText" presStyleLbl="alignAccFollowNode1" presStyleIdx="1" presStyleCnt="4">
        <dgm:presLayoutVars>
          <dgm:bulletEnabled val="1"/>
        </dgm:presLayoutVars>
      </dgm:prSet>
      <dgm:spPr/>
      <dgm:t>
        <a:bodyPr/>
        <a:lstStyle/>
        <a:p>
          <a:endParaRPr lang="en-US"/>
        </a:p>
      </dgm:t>
    </dgm:pt>
    <dgm:pt modelId="{AFB9278F-6453-4DDA-8D55-A7E20A2EB685}" type="pres">
      <dgm:prSet presAssocID="{BFAE544D-DC63-4A40-8DBA-ABAEFBE7B824}" presName="sp" presStyleCnt="0"/>
      <dgm:spPr/>
    </dgm:pt>
    <dgm:pt modelId="{EF865FD8-3D6D-419A-8AD4-46456EF68DCF}" type="pres">
      <dgm:prSet presAssocID="{B1F6DDC9-C36B-4DA4-AC7E-1B3653BB5AF7}" presName="linNode" presStyleCnt="0"/>
      <dgm:spPr/>
    </dgm:pt>
    <dgm:pt modelId="{EA58B0C1-132A-4406-BD04-2663B5643516}" type="pres">
      <dgm:prSet presAssocID="{B1F6DDC9-C36B-4DA4-AC7E-1B3653BB5AF7}" presName="parentText" presStyleLbl="node1" presStyleIdx="2" presStyleCnt="4">
        <dgm:presLayoutVars>
          <dgm:chMax val="1"/>
          <dgm:bulletEnabled val="1"/>
        </dgm:presLayoutVars>
      </dgm:prSet>
      <dgm:spPr/>
      <dgm:t>
        <a:bodyPr/>
        <a:lstStyle/>
        <a:p>
          <a:endParaRPr lang="en-US"/>
        </a:p>
      </dgm:t>
    </dgm:pt>
    <dgm:pt modelId="{306CBBFE-D25F-4579-8985-8E66AF496BDF}" type="pres">
      <dgm:prSet presAssocID="{B1F6DDC9-C36B-4DA4-AC7E-1B3653BB5AF7}" presName="descendantText" presStyleLbl="alignAccFollowNode1" presStyleIdx="2" presStyleCnt="4">
        <dgm:presLayoutVars>
          <dgm:bulletEnabled val="1"/>
        </dgm:presLayoutVars>
      </dgm:prSet>
      <dgm:spPr/>
      <dgm:t>
        <a:bodyPr/>
        <a:lstStyle/>
        <a:p>
          <a:endParaRPr lang="en-US"/>
        </a:p>
      </dgm:t>
    </dgm:pt>
    <dgm:pt modelId="{E29DAEE4-5172-47F5-917B-0DAD4663CA1D}" type="pres">
      <dgm:prSet presAssocID="{DBABC78E-DC5D-4A15-97AA-A82608943F25}" presName="sp" presStyleCnt="0"/>
      <dgm:spPr/>
    </dgm:pt>
    <dgm:pt modelId="{D96B27A3-DDA5-47D7-BA42-1A20CEEB170A}" type="pres">
      <dgm:prSet presAssocID="{7D8D37C0-7AD4-4CCA-BA06-29EF7D952388}" presName="linNode" presStyleCnt="0"/>
      <dgm:spPr/>
    </dgm:pt>
    <dgm:pt modelId="{1D420CF2-44FF-4D7F-A97C-D6F157414F4C}" type="pres">
      <dgm:prSet presAssocID="{7D8D37C0-7AD4-4CCA-BA06-29EF7D952388}" presName="parentText" presStyleLbl="node1" presStyleIdx="3" presStyleCnt="4">
        <dgm:presLayoutVars>
          <dgm:chMax val="1"/>
          <dgm:bulletEnabled val="1"/>
        </dgm:presLayoutVars>
      </dgm:prSet>
      <dgm:spPr/>
      <dgm:t>
        <a:bodyPr/>
        <a:lstStyle/>
        <a:p>
          <a:endParaRPr lang="en-US"/>
        </a:p>
      </dgm:t>
    </dgm:pt>
    <dgm:pt modelId="{74277040-97E6-48D8-94AC-1C329F971EEF}" type="pres">
      <dgm:prSet presAssocID="{7D8D37C0-7AD4-4CCA-BA06-29EF7D952388}" presName="descendantText" presStyleLbl="alignAccFollowNode1" presStyleIdx="3" presStyleCnt="4" custAng="0">
        <dgm:presLayoutVars>
          <dgm:bulletEnabled val="1"/>
        </dgm:presLayoutVars>
      </dgm:prSet>
      <dgm:spPr/>
      <dgm:t>
        <a:bodyPr/>
        <a:lstStyle/>
        <a:p>
          <a:endParaRPr lang="en-US"/>
        </a:p>
      </dgm:t>
    </dgm:pt>
  </dgm:ptLst>
  <dgm:cxnLst>
    <dgm:cxn modelId="{1CED7EDE-85F0-4C3E-BAF2-D7733AEB7B6E}" srcId="{52CD773A-E84B-4C88-8EB6-ED73E4E6CB24}" destId="{C54FB2F1-B05D-4500-ABC4-4E29846C28A3}" srcOrd="0" destOrd="0" parTransId="{7AC553B0-DC0C-42E4-80B8-F7A499A67BAE}" sibTransId="{929FF289-344F-4BD8-9D63-D626D6C54D5F}"/>
    <dgm:cxn modelId="{63691829-0DA6-4554-8FD5-CE1E08055F26}" srcId="{7D8D37C0-7AD4-4CCA-BA06-29EF7D952388}" destId="{A8AFC79D-B995-41B1-8BE0-4ECCD476D1C5}" srcOrd="0" destOrd="0" parTransId="{0210C187-794F-498C-8D08-91BAA2563AF9}" sibTransId="{DCEC2BBB-5A1B-489A-9F9A-258D40379BA3}"/>
    <dgm:cxn modelId="{2C24E31E-A1DB-4430-B28B-54FDBE968406}" type="presOf" srcId="{8EF5C636-0E53-4143-8987-98FDBC5A1D03}" destId="{6A214F6C-70A6-489E-A6C9-681164CA7D82}" srcOrd="0" destOrd="0" presId="urn:microsoft.com/office/officeart/2005/8/layout/vList5"/>
    <dgm:cxn modelId="{E4E57653-DF4B-42E0-B2C1-369336F02531}" type="presOf" srcId="{FED8AD7D-DE92-4192-B5ED-80AA05556481}" destId="{306CBBFE-D25F-4579-8985-8E66AF496BDF}" srcOrd="0" destOrd="0" presId="urn:microsoft.com/office/officeart/2005/8/layout/vList5"/>
    <dgm:cxn modelId="{02E116A6-C9CB-42B1-B012-8335BA16752E}" srcId="{52CD773A-E84B-4C88-8EB6-ED73E4E6CB24}" destId="{7D8D37C0-7AD4-4CCA-BA06-29EF7D952388}" srcOrd="3" destOrd="0" parTransId="{C51B644F-2FBC-4AA0-B3EE-C6B6F715ABC3}" sibTransId="{AE5AF419-805E-41FD-81F2-A36ED95C0D31}"/>
    <dgm:cxn modelId="{A84767D3-BB42-4C24-966B-5785FC1D973D}" srcId="{C54FB2F1-B05D-4500-ABC4-4E29846C28A3}" destId="{A09B5A44-F248-4F3C-9F5A-0A46FF46F397}" srcOrd="0" destOrd="0" parTransId="{B297065D-C0FE-4391-9D64-9071303F2CA2}" sibTransId="{EE9D7C1D-09D3-499B-93EA-536EB1B0EC5E}"/>
    <dgm:cxn modelId="{45B25626-E4DC-4681-961E-AD9978300893}" srcId="{E3775774-B228-4789-8F14-9684537A9DB9}" destId="{8EF5C636-0E53-4143-8987-98FDBC5A1D03}" srcOrd="0" destOrd="0" parTransId="{C2D51254-84F8-4734-8BD4-65329D9A941B}" sibTransId="{1411DBF2-BCCA-499B-9439-E698223344FB}"/>
    <dgm:cxn modelId="{86D33DCE-DCE0-4986-8BD4-3C039A7284D2}" srcId="{52CD773A-E84B-4C88-8EB6-ED73E4E6CB24}" destId="{E3775774-B228-4789-8F14-9684537A9DB9}" srcOrd="1" destOrd="0" parTransId="{CF452974-7D21-4779-B992-B5019776B2E3}" sibTransId="{BFAE544D-DC63-4A40-8DBA-ABAEFBE7B824}"/>
    <dgm:cxn modelId="{B3456001-2255-45E8-8549-85C02B6FCC50}" type="presOf" srcId="{7D8D37C0-7AD4-4CCA-BA06-29EF7D952388}" destId="{1D420CF2-44FF-4D7F-A97C-D6F157414F4C}" srcOrd="0" destOrd="0" presId="urn:microsoft.com/office/officeart/2005/8/layout/vList5"/>
    <dgm:cxn modelId="{5090A44E-153E-4D10-B868-9B3DD07A1475}" type="presOf" srcId="{E3775774-B228-4789-8F14-9684537A9DB9}" destId="{AACAF4DE-7146-458A-A83B-5F5D0312F42E}" srcOrd="0" destOrd="0" presId="urn:microsoft.com/office/officeart/2005/8/layout/vList5"/>
    <dgm:cxn modelId="{B3E5BC3F-EA7A-4C1E-AC7C-F9F0BD015AB0}" type="presOf" srcId="{C54FB2F1-B05D-4500-ABC4-4E29846C28A3}" destId="{4E5A46E5-49E0-46FB-B7C7-FA7835E21E8E}" srcOrd="0" destOrd="0" presId="urn:microsoft.com/office/officeart/2005/8/layout/vList5"/>
    <dgm:cxn modelId="{B21AAD97-3D33-4ED8-A52D-AC94C6EC82EC}" type="presOf" srcId="{A8AFC79D-B995-41B1-8BE0-4ECCD476D1C5}" destId="{74277040-97E6-48D8-94AC-1C329F971EEF}" srcOrd="0" destOrd="0" presId="urn:microsoft.com/office/officeart/2005/8/layout/vList5"/>
    <dgm:cxn modelId="{5457706D-AB4E-464A-8479-51C8B672445F}" type="presOf" srcId="{A09B5A44-F248-4F3C-9F5A-0A46FF46F397}" destId="{E3160063-65B9-42CC-B2AD-FD3899933F12}" srcOrd="0" destOrd="0" presId="urn:microsoft.com/office/officeart/2005/8/layout/vList5"/>
    <dgm:cxn modelId="{AF4E405B-F89E-4E1D-8499-6A0F58B5D582}" type="presOf" srcId="{52CD773A-E84B-4C88-8EB6-ED73E4E6CB24}" destId="{EF918259-848B-412B-A10D-F7E0AF67BF70}" srcOrd="0" destOrd="0" presId="urn:microsoft.com/office/officeart/2005/8/layout/vList5"/>
    <dgm:cxn modelId="{EF4B35FA-DD25-4AD8-A3D4-A5E4C37F702B}" type="presOf" srcId="{B1F6DDC9-C36B-4DA4-AC7E-1B3653BB5AF7}" destId="{EA58B0C1-132A-4406-BD04-2663B5643516}" srcOrd="0" destOrd="0" presId="urn:microsoft.com/office/officeart/2005/8/layout/vList5"/>
    <dgm:cxn modelId="{0E7E2BCD-9DAA-4CA5-AAF1-23497F44D1EA}" srcId="{B1F6DDC9-C36B-4DA4-AC7E-1B3653BB5AF7}" destId="{FED8AD7D-DE92-4192-B5ED-80AA05556481}" srcOrd="0" destOrd="0" parTransId="{036A086B-CFC0-4988-BEF3-848936F9CD0F}" sibTransId="{C9D6D766-77A5-4155-9DA0-A14B94FFC259}"/>
    <dgm:cxn modelId="{5870D373-5ACE-4CCB-93AF-FB3E23097D1F}" srcId="{52CD773A-E84B-4C88-8EB6-ED73E4E6CB24}" destId="{B1F6DDC9-C36B-4DA4-AC7E-1B3653BB5AF7}" srcOrd="2" destOrd="0" parTransId="{FBD3D391-645A-4C1D-A0C5-9EA0CB69B3E5}" sibTransId="{DBABC78E-DC5D-4A15-97AA-A82608943F25}"/>
    <dgm:cxn modelId="{1F5FE2F5-356B-49A8-9A8E-9B9E7395B722}" type="presParOf" srcId="{EF918259-848B-412B-A10D-F7E0AF67BF70}" destId="{2689AB1F-FEC6-4158-81B6-76F81E4B791E}" srcOrd="0" destOrd="0" presId="urn:microsoft.com/office/officeart/2005/8/layout/vList5"/>
    <dgm:cxn modelId="{FD7BE6E1-C399-4DFA-987A-4B1E4B7AA640}" type="presParOf" srcId="{2689AB1F-FEC6-4158-81B6-76F81E4B791E}" destId="{4E5A46E5-49E0-46FB-B7C7-FA7835E21E8E}" srcOrd="0" destOrd="0" presId="urn:microsoft.com/office/officeart/2005/8/layout/vList5"/>
    <dgm:cxn modelId="{E43F83E7-9AA8-435A-8EA9-D7887C8420E3}" type="presParOf" srcId="{2689AB1F-FEC6-4158-81B6-76F81E4B791E}" destId="{E3160063-65B9-42CC-B2AD-FD3899933F12}" srcOrd="1" destOrd="0" presId="urn:microsoft.com/office/officeart/2005/8/layout/vList5"/>
    <dgm:cxn modelId="{EC2AED3C-1213-4851-8F0A-2BE4527D4833}" type="presParOf" srcId="{EF918259-848B-412B-A10D-F7E0AF67BF70}" destId="{3C59BB3A-A0CB-4B04-83FC-2DD081D5D9CB}" srcOrd="1" destOrd="0" presId="urn:microsoft.com/office/officeart/2005/8/layout/vList5"/>
    <dgm:cxn modelId="{0DCF8984-DA2B-4752-AF39-39261DA207BD}" type="presParOf" srcId="{EF918259-848B-412B-A10D-F7E0AF67BF70}" destId="{9B336EF9-F464-42E1-8FB3-F7467BF1DC87}" srcOrd="2" destOrd="0" presId="urn:microsoft.com/office/officeart/2005/8/layout/vList5"/>
    <dgm:cxn modelId="{FB786F5D-7A22-4637-8F38-A44CC84817F0}" type="presParOf" srcId="{9B336EF9-F464-42E1-8FB3-F7467BF1DC87}" destId="{AACAF4DE-7146-458A-A83B-5F5D0312F42E}" srcOrd="0" destOrd="0" presId="urn:microsoft.com/office/officeart/2005/8/layout/vList5"/>
    <dgm:cxn modelId="{4FF1FD64-004C-416E-8E8E-69BA25474792}" type="presParOf" srcId="{9B336EF9-F464-42E1-8FB3-F7467BF1DC87}" destId="{6A214F6C-70A6-489E-A6C9-681164CA7D82}" srcOrd="1" destOrd="0" presId="urn:microsoft.com/office/officeart/2005/8/layout/vList5"/>
    <dgm:cxn modelId="{423D5FA1-A82D-46CA-9A46-84B8E2C6D683}" type="presParOf" srcId="{EF918259-848B-412B-A10D-F7E0AF67BF70}" destId="{AFB9278F-6453-4DDA-8D55-A7E20A2EB685}" srcOrd="3" destOrd="0" presId="urn:microsoft.com/office/officeart/2005/8/layout/vList5"/>
    <dgm:cxn modelId="{07EBA2B3-762E-4433-9BD2-1275F371630D}" type="presParOf" srcId="{EF918259-848B-412B-A10D-F7E0AF67BF70}" destId="{EF865FD8-3D6D-419A-8AD4-46456EF68DCF}" srcOrd="4" destOrd="0" presId="urn:microsoft.com/office/officeart/2005/8/layout/vList5"/>
    <dgm:cxn modelId="{58FFD102-5927-4ED6-B34E-5869FB850818}" type="presParOf" srcId="{EF865FD8-3D6D-419A-8AD4-46456EF68DCF}" destId="{EA58B0C1-132A-4406-BD04-2663B5643516}" srcOrd="0" destOrd="0" presId="urn:microsoft.com/office/officeart/2005/8/layout/vList5"/>
    <dgm:cxn modelId="{29C2E2E9-2C31-4EDA-A083-98BC70E106B3}" type="presParOf" srcId="{EF865FD8-3D6D-419A-8AD4-46456EF68DCF}" destId="{306CBBFE-D25F-4579-8985-8E66AF496BDF}" srcOrd="1" destOrd="0" presId="urn:microsoft.com/office/officeart/2005/8/layout/vList5"/>
    <dgm:cxn modelId="{4D1218C4-8C4B-4153-86DA-6394CF2C5BC5}" type="presParOf" srcId="{EF918259-848B-412B-A10D-F7E0AF67BF70}" destId="{E29DAEE4-5172-47F5-917B-0DAD4663CA1D}" srcOrd="5" destOrd="0" presId="urn:microsoft.com/office/officeart/2005/8/layout/vList5"/>
    <dgm:cxn modelId="{B1DAB0A8-6464-4C73-8FD3-564B7D6EB823}" type="presParOf" srcId="{EF918259-848B-412B-A10D-F7E0AF67BF70}" destId="{D96B27A3-DDA5-47D7-BA42-1A20CEEB170A}" srcOrd="6" destOrd="0" presId="urn:microsoft.com/office/officeart/2005/8/layout/vList5"/>
    <dgm:cxn modelId="{15A44F10-0AE9-49FE-8283-A13BB9A15215}" type="presParOf" srcId="{D96B27A3-DDA5-47D7-BA42-1A20CEEB170A}" destId="{1D420CF2-44FF-4D7F-A97C-D6F157414F4C}" srcOrd="0" destOrd="0" presId="urn:microsoft.com/office/officeart/2005/8/layout/vList5"/>
    <dgm:cxn modelId="{4C4C6DF1-66A1-4DCA-B454-087E1468D1DC}" type="presParOf" srcId="{D96B27A3-DDA5-47D7-BA42-1A20CEEB170A}" destId="{74277040-97E6-48D8-94AC-1C329F971EE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45CC9A8-E820-453C-B63B-A68265569E61}" type="datetimeFigureOut">
              <a:rPr lang="en-US" smtClean="0"/>
              <a:t>5/25/2015</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84C8B8B6-4C81-4A13-A63F-C8C53B81B82F}" type="slidenum">
              <a:rPr lang="en-US" smtClean="0"/>
              <a:t>‹#›</a:t>
            </a:fld>
            <a:endParaRPr lang="en-US"/>
          </a:p>
        </p:txBody>
      </p:sp>
    </p:spTree>
    <p:extLst>
      <p:ext uri="{BB962C8B-B14F-4D97-AF65-F5344CB8AC3E}">
        <p14:creationId xmlns:p14="http://schemas.microsoft.com/office/powerpoint/2010/main" val="1698256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CC9A8-E820-453C-B63B-A68265569E61}" type="datetimeFigureOut">
              <a:rPr lang="en-US" smtClean="0"/>
              <a:t>5/25/2015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8B8B6-4C81-4A13-A63F-C8C53B81B82F}" type="slidenum">
              <a:rPr lang="en-US" smtClean="0"/>
              <a:t>‹#›</a:t>
            </a:fld>
            <a:endParaRPr lang="en-US"/>
          </a:p>
        </p:txBody>
      </p:sp>
    </p:spTree>
    <p:extLst>
      <p:ext uri="{BB962C8B-B14F-4D97-AF65-F5344CB8AC3E}">
        <p14:creationId xmlns:p14="http://schemas.microsoft.com/office/powerpoint/2010/main" val="916522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45CC9A8-E820-453C-B63B-A68265569E61}" type="datetimeFigureOut">
              <a:rPr lang="en-US" smtClean="0"/>
              <a:t>5/25/2015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84C8B8B6-4C81-4A13-A63F-C8C53B81B82F}" type="slidenum">
              <a:rPr lang="en-US" smtClean="0"/>
              <a:t>‹#›</a:t>
            </a:fld>
            <a:endParaRPr lang="en-US"/>
          </a:p>
        </p:txBody>
      </p:sp>
    </p:spTree>
    <p:extLst>
      <p:ext uri="{BB962C8B-B14F-4D97-AF65-F5344CB8AC3E}">
        <p14:creationId xmlns:p14="http://schemas.microsoft.com/office/powerpoint/2010/main" val="1502076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45CC9A8-E820-453C-B63B-A68265569E61}" type="datetimeFigureOut">
              <a:rPr lang="en-US" smtClean="0"/>
              <a:t>5/25/2015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84C8B8B6-4C81-4A13-A63F-C8C53B81B82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4701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45CC9A8-E820-453C-B63B-A68265569E61}" type="datetimeFigureOut">
              <a:rPr lang="en-US" smtClean="0"/>
              <a:t>5/25/2015</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84C8B8B6-4C81-4A13-A63F-C8C53B81B82F}" type="slidenum">
              <a:rPr lang="en-US" smtClean="0"/>
              <a:t>‹#›</a:t>
            </a:fld>
            <a:endParaRPr lang="en-US"/>
          </a:p>
        </p:txBody>
      </p:sp>
    </p:spTree>
    <p:extLst>
      <p:ext uri="{BB962C8B-B14F-4D97-AF65-F5344CB8AC3E}">
        <p14:creationId xmlns:p14="http://schemas.microsoft.com/office/powerpoint/2010/main" val="1284487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45CC9A8-E820-453C-B63B-A68265569E61}" type="datetimeFigureOut">
              <a:rPr lang="en-US" smtClean="0"/>
              <a:t>5/25/2015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C8B8B6-4C81-4A13-A63F-C8C53B81B82F}" type="slidenum">
              <a:rPr lang="en-US" smtClean="0"/>
              <a:t>‹#›</a:t>
            </a:fld>
            <a:endParaRPr lang="en-US"/>
          </a:p>
        </p:txBody>
      </p:sp>
    </p:spTree>
    <p:extLst>
      <p:ext uri="{BB962C8B-B14F-4D97-AF65-F5344CB8AC3E}">
        <p14:creationId xmlns:p14="http://schemas.microsoft.com/office/powerpoint/2010/main" val="1656888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45CC9A8-E820-453C-B63B-A68265569E61}" type="datetimeFigureOut">
              <a:rPr lang="en-US" smtClean="0"/>
              <a:t>5/25/2015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C8B8B6-4C81-4A13-A63F-C8C53B81B82F}" type="slidenum">
              <a:rPr lang="en-US" smtClean="0"/>
              <a:t>‹#›</a:t>
            </a:fld>
            <a:endParaRPr lang="en-US"/>
          </a:p>
        </p:txBody>
      </p:sp>
    </p:spTree>
    <p:extLst>
      <p:ext uri="{BB962C8B-B14F-4D97-AF65-F5344CB8AC3E}">
        <p14:creationId xmlns:p14="http://schemas.microsoft.com/office/powerpoint/2010/main" val="1530908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5CC9A8-E820-453C-B63B-A68265569E61}" type="datetimeFigureOut">
              <a:rPr lang="en-US" smtClean="0"/>
              <a:t>5/25/2015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8B8B6-4C81-4A13-A63F-C8C53B81B82F}" type="slidenum">
              <a:rPr lang="en-US" smtClean="0"/>
              <a:t>‹#›</a:t>
            </a:fld>
            <a:endParaRPr lang="en-US"/>
          </a:p>
        </p:txBody>
      </p:sp>
    </p:spTree>
    <p:extLst>
      <p:ext uri="{BB962C8B-B14F-4D97-AF65-F5344CB8AC3E}">
        <p14:creationId xmlns:p14="http://schemas.microsoft.com/office/powerpoint/2010/main" val="2365010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45CC9A8-E820-453C-B63B-A68265569E61}" type="datetimeFigureOut">
              <a:rPr lang="en-US" smtClean="0"/>
              <a:t>5/25/2015</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84C8B8B6-4C81-4A13-A63F-C8C53B81B82F}" type="slidenum">
              <a:rPr lang="en-US" smtClean="0"/>
              <a:t>‹#›</a:t>
            </a:fld>
            <a:endParaRPr lang="en-US"/>
          </a:p>
        </p:txBody>
      </p:sp>
    </p:spTree>
    <p:extLst>
      <p:ext uri="{BB962C8B-B14F-4D97-AF65-F5344CB8AC3E}">
        <p14:creationId xmlns:p14="http://schemas.microsoft.com/office/powerpoint/2010/main" val="3118161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5CC9A8-E820-453C-B63B-A68265569E61}" type="datetimeFigureOut">
              <a:rPr lang="en-US" smtClean="0"/>
              <a:t>5/25/2015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8B8B6-4C81-4A13-A63F-C8C53B81B82F}" type="slidenum">
              <a:rPr lang="en-US" smtClean="0"/>
              <a:t>‹#›</a:t>
            </a:fld>
            <a:endParaRPr lang="en-US"/>
          </a:p>
        </p:txBody>
      </p:sp>
    </p:spTree>
    <p:extLst>
      <p:ext uri="{BB962C8B-B14F-4D97-AF65-F5344CB8AC3E}">
        <p14:creationId xmlns:p14="http://schemas.microsoft.com/office/powerpoint/2010/main" val="3106467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45CC9A8-E820-453C-B63B-A68265569E61}" type="datetimeFigureOut">
              <a:rPr lang="en-US" smtClean="0"/>
              <a:t>5/25/2015</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84C8B8B6-4C81-4A13-A63F-C8C53B81B82F}" type="slidenum">
              <a:rPr lang="en-US" smtClean="0"/>
              <a:t>‹#›</a:t>
            </a:fld>
            <a:endParaRPr lang="en-US"/>
          </a:p>
        </p:txBody>
      </p:sp>
    </p:spTree>
    <p:extLst>
      <p:ext uri="{BB962C8B-B14F-4D97-AF65-F5344CB8AC3E}">
        <p14:creationId xmlns:p14="http://schemas.microsoft.com/office/powerpoint/2010/main" val="3602699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5CC9A8-E820-453C-B63B-A68265569E61}" type="datetimeFigureOut">
              <a:rPr lang="en-US" smtClean="0"/>
              <a:t>5/25/2015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8B8B6-4C81-4A13-A63F-C8C53B81B82F}" type="slidenum">
              <a:rPr lang="en-US" smtClean="0"/>
              <a:t>‹#›</a:t>
            </a:fld>
            <a:endParaRPr lang="en-US"/>
          </a:p>
        </p:txBody>
      </p:sp>
    </p:spTree>
    <p:extLst>
      <p:ext uri="{BB962C8B-B14F-4D97-AF65-F5344CB8AC3E}">
        <p14:creationId xmlns:p14="http://schemas.microsoft.com/office/powerpoint/2010/main" val="3692354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5CC9A8-E820-453C-B63B-A68265569E61}" type="datetimeFigureOut">
              <a:rPr lang="en-US" smtClean="0"/>
              <a:t>5/25/2015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C8B8B6-4C81-4A13-A63F-C8C53B81B82F}" type="slidenum">
              <a:rPr lang="en-US" smtClean="0"/>
              <a:t>‹#›</a:t>
            </a:fld>
            <a:endParaRPr lang="en-US"/>
          </a:p>
        </p:txBody>
      </p:sp>
    </p:spTree>
    <p:extLst>
      <p:ext uri="{BB962C8B-B14F-4D97-AF65-F5344CB8AC3E}">
        <p14:creationId xmlns:p14="http://schemas.microsoft.com/office/powerpoint/2010/main" val="428277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5CC9A8-E820-453C-B63B-A68265569E61}" type="datetimeFigureOut">
              <a:rPr lang="en-US" smtClean="0"/>
              <a:t>5/25/2015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C8B8B6-4C81-4A13-A63F-C8C53B81B82F}" type="slidenum">
              <a:rPr lang="en-US" smtClean="0"/>
              <a:t>‹#›</a:t>
            </a:fld>
            <a:endParaRPr lang="en-US"/>
          </a:p>
        </p:txBody>
      </p:sp>
    </p:spTree>
    <p:extLst>
      <p:ext uri="{BB962C8B-B14F-4D97-AF65-F5344CB8AC3E}">
        <p14:creationId xmlns:p14="http://schemas.microsoft.com/office/powerpoint/2010/main" val="329142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CC9A8-E820-453C-B63B-A68265569E61}" type="datetimeFigureOut">
              <a:rPr lang="en-US" smtClean="0"/>
              <a:t>5/25/2015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C8B8B6-4C81-4A13-A63F-C8C53B81B82F}" type="slidenum">
              <a:rPr lang="en-US" smtClean="0"/>
              <a:t>‹#›</a:t>
            </a:fld>
            <a:endParaRPr lang="en-US"/>
          </a:p>
        </p:txBody>
      </p:sp>
    </p:spTree>
    <p:extLst>
      <p:ext uri="{BB962C8B-B14F-4D97-AF65-F5344CB8AC3E}">
        <p14:creationId xmlns:p14="http://schemas.microsoft.com/office/powerpoint/2010/main" val="1388872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CC9A8-E820-453C-B63B-A68265569E61}" type="datetimeFigureOut">
              <a:rPr lang="en-US" smtClean="0"/>
              <a:t>5/25/2015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8B8B6-4C81-4A13-A63F-C8C53B81B82F}" type="slidenum">
              <a:rPr lang="en-US" smtClean="0"/>
              <a:t>‹#›</a:t>
            </a:fld>
            <a:endParaRPr lang="en-US"/>
          </a:p>
        </p:txBody>
      </p:sp>
    </p:spTree>
    <p:extLst>
      <p:ext uri="{BB962C8B-B14F-4D97-AF65-F5344CB8AC3E}">
        <p14:creationId xmlns:p14="http://schemas.microsoft.com/office/powerpoint/2010/main" val="2369814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CC9A8-E820-453C-B63B-A68265569E61}" type="datetimeFigureOut">
              <a:rPr lang="en-US" smtClean="0"/>
              <a:t>5/25/2015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8B8B6-4C81-4A13-A63F-C8C53B81B82F}" type="slidenum">
              <a:rPr lang="en-US" smtClean="0"/>
              <a:t>‹#›</a:t>
            </a:fld>
            <a:endParaRPr lang="en-US"/>
          </a:p>
        </p:txBody>
      </p:sp>
    </p:spTree>
    <p:extLst>
      <p:ext uri="{BB962C8B-B14F-4D97-AF65-F5344CB8AC3E}">
        <p14:creationId xmlns:p14="http://schemas.microsoft.com/office/powerpoint/2010/main" val="232296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45CC9A8-E820-453C-B63B-A68265569E61}" type="datetimeFigureOut">
              <a:rPr lang="en-US" smtClean="0"/>
              <a:t>5/25/2015</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4C8B8B6-4C81-4A13-A63F-C8C53B81B82F}" type="slidenum">
              <a:rPr lang="en-US" smtClean="0"/>
              <a:t>‹#›</a:t>
            </a:fld>
            <a:endParaRPr lang="en-US"/>
          </a:p>
        </p:txBody>
      </p:sp>
    </p:spTree>
    <p:extLst>
      <p:ext uri="{BB962C8B-B14F-4D97-AF65-F5344CB8AC3E}">
        <p14:creationId xmlns:p14="http://schemas.microsoft.com/office/powerpoint/2010/main" val="27064383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026444" y="979489"/>
            <a:ext cx="7650162" cy="177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69" tIns="49087" rIns="98169" bIns="49087">
            <a:spAutoFit/>
          </a:bodyPr>
          <a:lstStyle>
            <a:lvl1pPr defTabSz="982663">
              <a:defRPr sz="2500" b="1">
                <a:solidFill>
                  <a:srgbClr val="C80000"/>
                </a:solidFill>
                <a:latin typeface="Arial" panose="020B0604020202020204" pitchFamily="34" charset="0"/>
                <a:cs typeface="B Nazanin" panose="00000400000000000000" pitchFamily="2" charset="-78"/>
              </a:defRPr>
            </a:lvl1pPr>
            <a:lvl2pPr marL="742950" indent="-285750" defTabSz="982663">
              <a:defRPr sz="2500" b="1">
                <a:solidFill>
                  <a:srgbClr val="C80000"/>
                </a:solidFill>
                <a:latin typeface="Arial" panose="020B0604020202020204" pitchFamily="34" charset="0"/>
                <a:cs typeface="B Nazanin" panose="00000400000000000000" pitchFamily="2" charset="-78"/>
              </a:defRPr>
            </a:lvl2pPr>
            <a:lvl3pPr marL="1143000" indent="-228600" defTabSz="982663">
              <a:defRPr sz="2500" b="1">
                <a:solidFill>
                  <a:srgbClr val="C80000"/>
                </a:solidFill>
                <a:latin typeface="Arial" panose="020B0604020202020204" pitchFamily="34" charset="0"/>
                <a:cs typeface="B Nazanin" panose="00000400000000000000" pitchFamily="2" charset="-78"/>
              </a:defRPr>
            </a:lvl3pPr>
            <a:lvl4pPr marL="1600200" indent="-228600" defTabSz="982663">
              <a:defRPr sz="2500" b="1">
                <a:solidFill>
                  <a:srgbClr val="C80000"/>
                </a:solidFill>
                <a:latin typeface="Arial" panose="020B0604020202020204" pitchFamily="34" charset="0"/>
                <a:cs typeface="B Nazanin" panose="00000400000000000000" pitchFamily="2" charset="-78"/>
              </a:defRPr>
            </a:lvl4pPr>
            <a:lvl5pPr marL="2057400" indent="-228600" defTabSz="982663">
              <a:defRPr sz="2500" b="1">
                <a:solidFill>
                  <a:srgbClr val="C80000"/>
                </a:solidFill>
                <a:latin typeface="Arial" panose="020B0604020202020204" pitchFamily="34" charset="0"/>
                <a:cs typeface="B Nazanin" panose="00000400000000000000" pitchFamily="2" charset="-78"/>
              </a:defRPr>
            </a:lvl5pPr>
            <a:lvl6pPr marL="2514600" indent="-228600" algn="ctr" defTabSz="982663" eaLnBrk="0" fontAlgn="base" hangingPunct="0">
              <a:spcBef>
                <a:spcPct val="0"/>
              </a:spcBef>
              <a:spcAft>
                <a:spcPct val="0"/>
              </a:spcAft>
              <a:defRPr sz="2500" b="1">
                <a:solidFill>
                  <a:srgbClr val="C80000"/>
                </a:solidFill>
                <a:latin typeface="Arial" panose="020B0604020202020204" pitchFamily="34" charset="0"/>
                <a:cs typeface="B Nazanin" panose="00000400000000000000" pitchFamily="2" charset="-78"/>
              </a:defRPr>
            </a:lvl6pPr>
            <a:lvl7pPr marL="2971800" indent="-228600" algn="ctr" defTabSz="982663" eaLnBrk="0" fontAlgn="base" hangingPunct="0">
              <a:spcBef>
                <a:spcPct val="0"/>
              </a:spcBef>
              <a:spcAft>
                <a:spcPct val="0"/>
              </a:spcAft>
              <a:defRPr sz="2500" b="1">
                <a:solidFill>
                  <a:srgbClr val="C80000"/>
                </a:solidFill>
                <a:latin typeface="Arial" panose="020B0604020202020204" pitchFamily="34" charset="0"/>
                <a:cs typeface="B Nazanin" panose="00000400000000000000" pitchFamily="2" charset="-78"/>
              </a:defRPr>
            </a:lvl7pPr>
            <a:lvl8pPr marL="3429000" indent="-228600" algn="ctr" defTabSz="982663" eaLnBrk="0" fontAlgn="base" hangingPunct="0">
              <a:spcBef>
                <a:spcPct val="0"/>
              </a:spcBef>
              <a:spcAft>
                <a:spcPct val="0"/>
              </a:spcAft>
              <a:defRPr sz="2500" b="1">
                <a:solidFill>
                  <a:srgbClr val="C80000"/>
                </a:solidFill>
                <a:latin typeface="Arial" panose="020B0604020202020204" pitchFamily="34" charset="0"/>
                <a:cs typeface="B Nazanin" panose="00000400000000000000" pitchFamily="2" charset="-78"/>
              </a:defRPr>
            </a:lvl8pPr>
            <a:lvl9pPr marL="3886200" indent="-228600" algn="ctr" defTabSz="982663" eaLnBrk="0" fontAlgn="base" hangingPunct="0">
              <a:spcBef>
                <a:spcPct val="0"/>
              </a:spcBef>
              <a:spcAft>
                <a:spcPct val="0"/>
              </a:spcAft>
              <a:defRPr sz="2500" b="1">
                <a:solidFill>
                  <a:srgbClr val="C80000"/>
                </a:solidFill>
                <a:latin typeface="Arial" panose="020B0604020202020204" pitchFamily="34" charset="0"/>
                <a:cs typeface="B Nazanin" panose="00000400000000000000" pitchFamily="2" charset="-78"/>
              </a:defRPr>
            </a:lvl9pPr>
          </a:lstStyle>
          <a:p>
            <a:pPr algn="r" rtl="1" eaLnBrk="1" hangingPunct="1"/>
            <a:endParaRPr lang="en-US" sz="4400" b="0">
              <a:solidFill>
                <a:schemeClr val="tx1"/>
              </a:solidFill>
              <a:latin typeface="Tahoma" panose="020B0604030504040204" pitchFamily="34" charset="0"/>
              <a:cs typeface="Arial" panose="020B0604020202020204" pitchFamily="34" charset="0"/>
            </a:endParaRPr>
          </a:p>
          <a:p>
            <a:pPr algn="r" rtl="1" eaLnBrk="1" hangingPunct="1"/>
            <a:endParaRPr lang="en-US" sz="4400" b="0">
              <a:solidFill>
                <a:schemeClr val="tx1"/>
              </a:solidFill>
              <a:latin typeface="Tahoma" panose="020B0604030504040204" pitchFamily="34" charset="0"/>
              <a:cs typeface="Arial" panose="020B0604020202020204" pitchFamily="34" charset="0"/>
            </a:endParaRPr>
          </a:p>
          <a:p>
            <a:pPr algn="r" rtl="1" eaLnBrk="1" hangingPunct="1"/>
            <a:endParaRPr lang="en-US" sz="2100" b="0">
              <a:solidFill>
                <a:schemeClr val="tx1"/>
              </a:solidFill>
              <a:latin typeface="Tahoma" panose="020B0604030504040204" pitchFamily="34" charset="0"/>
              <a:cs typeface="Arial" panose="020B0604020202020204" pitchFamily="34" charset="0"/>
            </a:endParaRPr>
          </a:p>
        </p:txBody>
      </p:sp>
      <p:pic>
        <p:nvPicPr>
          <p:cNvPr id="5123" name="Picture 5"/>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450761" y="-76200"/>
            <a:ext cx="12917510" cy="720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6873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B0F0"/>
                </a:solidFill>
                <a:cs typeface="B Titr" panose="00000700000000000000" pitchFamily="2" charset="-78"/>
              </a:rPr>
              <a:t>مزایای پول های کالایی</a:t>
            </a:r>
            <a:endParaRPr lang="en-US" dirty="0">
              <a:solidFill>
                <a:srgbClr val="00B0F0"/>
              </a:solidFill>
              <a:cs typeface="B Titr" panose="00000700000000000000" pitchFamily="2" charset="-78"/>
            </a:endParaRPr>
          </a:p>
        </p:txBody>
      </p:sp>
      <p:sp>
        <p:nvSpPr>
          <p:cNvPr id="3" name="Content Placeholder 2"/>
          <p:cNvSpPr>
            <a:spLocks noGrp="1"/>
          </p:cNvSpPr>
          <p:nvPr>
            <p:ph idx="1"/>
          </p:nvPr>
        </p:nvSpPr>
        <p:spPr/>
        <p:txBody>
          <a:bodyPr/>
          <a:lstStyle/>
          <a:p>
            <a:pPr marL="0" indent="0" algn="r" rtl="1">
              <a:buNone/>
            </a:pPr>
            <a:endParaRPr lang="en-US" dirty="0"/>
          </a:p>
        </p:txBody>
      </p:sp>
      <p:sp>
        <p:nvSpPr>
          <p:cNvPr id="4" name="Oval 3"/>
          <p:cNvSpPr/>
          <p:nvPr/>
        </p:nvSpPr>
        <p:spPr>
          <a:xfrm>
            <a:off x="8571962" y="2524259"/>
            <a:ext cx="2627290" cy="114622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sz="1600" dirty="0" smtClean="0">
                <a:cs typeface="B Titr" panose="00000700000000000000" pitchFamily="2" charset="-78"/>
              </a:rPr>
              <a:t>تراکم ارزش فراوان در حجم اندک</a:t>
            </a:r>
            <a:endParaRPr lang="en-US" sz="1600" dirty="0">
              <a:cs typeface="B Titr" panose="00000700000000000000" pitchFamily="2" charset="-78"/>
            </a:endParaRPr>
          </a:p>
        </p:txBody>
      </p:sp>
      <p:sp>
        <p:nvSpPr>
          <p:cNvPr id="5" name="Oval 4"/>
          <p:cNvSpPr/>
          <p:nvPr/>
        </p:nvSpPr>
        <p:spPr>
          <a:xfrm>
            <a:off x="4971244" y="2511381"/>
            <a:ext cx="2704564" cy="115909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dirty="0" smtClean="0">
                <a:cs typeface="B Titr" panose="00000700000000000000" pitchFamily="2" charset="-78"/>
              </a:rPr>
              <a:t>سهولت در حمل و نقل</a:t>
            </a:r>
            <a:endParaRPr lang="en-US" dirty="0">
              <a:cs typeface="B Titr" panose="00000700000000000000" pitchFamily="2" charset="-78"/>
            </a:endParaRPr>
          </a:p>
        </p:txBody>
      </p:sp>
      <p:sp>
        <p:nvSpPr>
          <p:cNvPr id="6" name="Oval 5"/>
          <p:cNvSpPr/>
          <p:nvPr/>
        </p:nvSpPr>
        <p:spPr>
          <a:xfrm>
            <a:off x="1504682" y="2524259"/>
            <a:ext cx="2781836" cy="114622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dirty="0" smtClean="0">
                <a:cs typeface="B Titr" panose="00000700000000000000" pitchFamily="2" charset="-78"/>
              </a:rPr>
              <a:t>قابلیت شمارش</a:t>
            </a:r>
            <a:endParaRPr lang="en-US" dirty="0">
              <a:cs typeface="B Titr" panose="00000700000000000000" pitchFamily="2" charset="-78"/>
            </a:endParaRPr>
          </a:p>
        </p:txBody>
      </p:sp>
      <p:sp>
        <p:nvSpPr>
          <p:cNvPr id="7" name="Oval 6"/>
          <p:cNvSpPr/>
          <p:nvPr/>
        </p:nvSpPr>
        <p:spPr>
          <a:xfrm>
            <a:off x="8563377" y="4662150"/>
            <a:ext cx="2575774" cy="100455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dirty="0" smtClean="0">
                <a:cs typeface="B Titr" panose="00000700000000000000" pitchFamily="2" charset="-78"/>
              </a:rPr>
              <a:t>دوام و فساد ناپذیری</a:t>
            </a:r>
            <a:endParaRPr lang="en-US" dirty="0">
              <a:cs typeface="B Titr" panose="00000700000000000000" pitchFamily="2" charset="-78"/>
            </a:endParaRPr>
          </a:p>
        </p:txBody>
      </p:sp>
      <p:sp>
        <p:nvSpPr>
          <p:cNvPr id="8" name="Oval 7"/>
          <p:cNvSpPr/>
          <p:nvPr/>
        </p:nvSpPr>
        <p:spPr>
          <a:xfrm>
            <a:off x="4987878" y="4662150"/>
            <a:ext cx="2807595" cy="100455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sz="1600" dirty="0" smtClean="0">
                <a:cs typeface="B Titr" panose="00000700000000000000" pitchFamily="2" charset="-78"/>
              </a:rPr>
              <a:t>یکنواختی و تناسب پذیری ارزش در مقادیر کوچک</a:t>
            </a:r>
            <a:endParaRPr lang="en-US" sz="1600" dirty="0">
              <a:cs typeface="B Titr" panose="00000700000000000000" pitchFamily="2" charset="-78"/>
            </a:endParaRPr>
          </a:p>
        </p:txBody>
      </p:sp>
      <p:sp>
        <p:nvSpPr>
          <p:cNvPr id="9" name="Oval 8"/>
          <p:cNvSpPr/>
          <p:nvPr/>
        </p:nvSpPr>
        <p:spPr>
          <a:xfrm>
            <a:off x="1275009" y="4662150"/>
            <a:ext cx="2781836" cy="100455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sz="1600" dirty="0" smtClean="0">
                <a:cs typeface="B Titr" panose="00000700000000000000" pitchFamily="2" charset="-78"/>
              </a:rPr>
              <a:t>رفع ابهام در ارزش گذاری بر خلاف کالاها</a:t>
            </a:r>
            <a:endParaRPr lang="en-US" sz="1600" dirty="0">
              <a:cs typeface="B Titr" panose="00000700000000000000" pitchFamily="2" charset="-78"/>
            </a:endParaRPr>
          </a:p>
        </p:txBody>
      </p:sp>
    </p:spTree>
    <p:extLst>
      <p:ext uri="{BB962C8B-B14F-4D97-AF65-F5344CB8AC3E}">
        <p14:creationId xmlns:p14="http://schemas.microsoft.com/office/powerpoint/2010/main" val="33869973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ppt_w</p:attrName>
                                        </p:attrNameLst>
                                      </p:cBhvr>
                                      <p:tavLst>
                                        <p:tav tm="0" fmla="#ppt_w*sin(2.5*pi*$)">
                                          <p:val>
                                            <p:fltVal val="0"/>
                                          </p:val>
                                        </p:tav>
                                        <p:tav tm="100000">
                                          <p:val>
                                            <p:fltVal val="1"/>
                                          </p:val>
                                        </p:tav>
                                      </p:tavLst>
                                    </p:anim>
                                    <p:anim calcmode="lin" valueType="num">
                                      <p:cBhvr>
                                        <p:cTn id="23"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anim calcmode="lin" valueType="num">
                                      <p:cBhvr>
                                        <p:cTn id="29" dur="2000" fill="hold"/>
                                        <p:tgtEl>
                                          <p:spTgt spid="7"/>
                                        </p:tgtEl>
                                        <p:attrNameLst>
                                          <p:attrName>ppt_w</p:attrName>
                                        </p:attrNameLst>
                                      </p:cBhvr>
                                      <p:tavLst>
                                        <p:tav tm="0" fmla="#ppt_w*sin(2.5*pi*$)">
                                          <p:val>
                                            <p:fltVal val="0"/>
                                          </p:val>
                                        </p:tav>
                                        <p:tav tm="100000">
                                          <p:val>
                                            <p:fltVal val="1"/>
                                          </p:val>
                                        </p:tav>
                                      </p:tavLst>
                                    </p:anim>
                                    <p:anim calcmode="lin" valueType="num">
                                      <p:cBhvr>
                                        <p:cTn id="30"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anim calcmode="lin" valueType="num">
                                      <p:cBhvr>
                                        <p:cTn id="36" dur="2000" fill="hold"/>
                                        <p:tgtEl>
                                          <p:spTgt spid="8"/>
                                        </p:tgtEl>
                                        <p:attrNameLst>
                                          <p:attrName>ppt_w</p:attrName>
                                        </p:attrNameLst>
                                      </p:cBhvr>
                                      <p:tavLst>
                                        <p:tav tm="0" fmla="#ppt_w*sin(2.5*pi*$)">
                                          <p:val>
                                            <p:fltVal val="0"/>
                                          </p:val>
                                        </p:tav>
                                        <p:tav tm="100000">
                                          <p:val>
                                            <p:fltVal val="1"/>
                                          </p:val>
                                        </p:tav>
                                      </p:tavLst>
                                    </p:anim>
                                    <p:anim calcmode="lin" valueType="num">
                                      <p:cBhvr>
                                        <p:cTn id="37"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2000"/>
                                        <p:tgtEl>
                                          <p:spTgt spid="9"/>
                                        </p:tgtEl>
                                      </p:cBhvr>
                                    </p:animEffect>
                                    <p:anim calcmode="lin" valueType="num">
                                      <p:cBhvr>
                                        <p:cTn id="43" dur="2000" fill="hold"/>
                                        <p:tgtEl>
                                          <p:spTgt spid="9"/>
                                        </p:tgtEl>
                                        <p:attrNameLst>
                                          <p:attrName>ppt_w</p:attrName>
                                        </p:attrNameLst>
                                      </p:cBhvr>
                                      <p:tavLst>
                                        <p:tav tm="0" fmla="#ppt_w*sin(2.5*pi*$)">
                                          <p:val>
                                            <p:fltVal val="0"/>
                                          </p:val>
                                        </p:tav>
                                        <p:tav tm="100000">
                                          <p:val>
                                            <p:fltVal val="1"/>
                                          </p:val>
                                        </p:tav>
                                      </p:tavLst>
                                    </p:anim>
                                    <p:anim calcmode="lin" valueType="num">
                                      <p:cBhvr>
                                        <p:cTn id="44"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B0F0"/>
                </a:solidFill>
                <a:cs typeface="B Titr" panose="00000700000000000000" pitchFamily="2" charset="-78"/>
              </a:rPr>
              <a:t>مشکلات نظام پولی فلزی</a:t>
            </a:r>
            <a:endParaRPr lang="en-US" dirty="0">
              <a:solidFill>
                <a:srgbClr val="00B0F0"/>
              </a:solidFill>
              <a:cs typeface="B Titr" panose="00000700000000000000" pitchFamily="2" charset="-78"/>
            </a:endParaRPr>
          </a:p>
        </p:txBody>
      </p:sp>
      <p:sp>
        <p:nvSpPr>
          <p:cNvPr id="3" name="Content Placeholder 2"/>
          <p:cNvSpPr>
            <a:spLocks noGrp="1"/>
          </p:cNvSpPr>
          <p:nvPr>
            <p:ph idx="1"/>
          </p:nvPr>
        </p:nvSpPr>
        <p:spPr/>
        <p:txBody>
          <a:bodyPr/>
          <a:lstStyle/>
          <a:p>
            <a:pPr marL="0" indent="0" algn="r" rtl="1">
              <a:buNone/>
            </a:pPr>
            <a:endParaRPr lang="fa-IR" dirty="0" smtClean="0"/>
          </a:p>
        </p:txBody>
      </p:sp>
      <p:sp>
        <p:nvSpPr>
          <p:cNvPr id="4" name="Oval 3"/>
          <p:cNvSpPr/>
          <p:nvPr/>
        </p:nvSpPr>
        <p:spPr>
          <a:xfrm>
            <a:off x="8229600" y="2678806"/>
            <a:ext cx="2703491" cy="135228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dirty="0" smtClean="0">
                <a:cs typeface="B Titr" panose="00000700000000000000" pitchFamily="2" charset="-78"/>
              </a:rPr>
              <a:t>کمیابی نسبی سکه طلا</a:t>
            </a:r>
            <a:endParaRPr lang="en-US" dirty="0">
              <a:cs typeface="B Titr" panose="00000700000000000000" pitchFamily="2" charset="-78"/>
            </a:endParaRPr>
          </a:p>
        </p:txBody>
      </p:sp>
      <p:sp>
        <p:nvSpPr>
          <p:cNvPr id="5" name="Oval 4"/>
          <p:cNvSpPr/>
          <p:nvPr/>
        </p:nvSpPr>
        <p:spPr>
          <a:xfrm>
            <a:off x="1094702" y="2678806"/>
            <a:ext cx="2653049" cy="135228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dirty="0" smtClean="0">
                <a:cs typeface="B Titr" panose="00000700000000000000" pitchFamily="2" charset="-78"/>
              </a:rPr>
              <a:t>تغییر نسبت مبادله طلا و نقره با کشف معادن جدید</a:t>
            </a:r>
            <a:endParaRPr lang="en-US" dirty="0">
              <a:cs typeface="B Titr" panose="00000700000000000000" pitchFamily="2" charset="-78"/>
            </a:endParaRPr>
          </a:p>
        </p:txBody>
      </p:sp>
      <p:sp>
        <p:nvSpPr>
          <p:cNvPr id="6" name="Oval 5"/>
          <p:cNvSpPr/>
          <p:nvPr/>
        </p:nvSpPr>
        <p:spPr>
          <a:xfrm>
            <a:off x="4662153" y="4404575"/>
            <a:ext cx="2807594" cy="135228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dirty="0" smtClean="0">
                <a:cs typeface="B Titr" panose="00000700000000000000" pitchFamily="2" charset="-78"/>
              </a:rPr>
              <a:t>تغییر سطح قیمت و پیدایش تورم</a:t>
            </a:r>
            <a:endParaRPr lang="en-US" dirty="0">
              <a:cs typeface="B Titr" panose="00000700000000000000" pitchFamily="2" charset="-78"/>
            </a:endParaRPr>
          </a:p>
        </p:txBody>
      </p:sp>
    </p:spTree>
    <p:extLst>
      <p:ext uri="{BB962C8B-B14F-4D97-AF65-F5344CB8AC3E}">
        <p14:creationId xmlns:p14="http://schemas.microsoft.com/office/powerpoint/2010/main" val="32805418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r" rtl="1">
              <a:buFont typeface="Wingdings" panose="05000000000000000000" pitchFamily="2" charset="2"/>
              <a:buChar char="ü"/>
            </a:pPr>
            <a:r>
              <a:rPr lang="fa-IR" dirty="0" smtClean="0">
                <a:solidFill>
                  <a:srgbClr val="00B0F0"/>
                </a:solidFill>
                <a:cs typeface="B Nazanin" panose="00000400000000000000" pitchFamily="2" charset="-78"/>
              </a:rPr>
              <a:t>مشکلات عنوان شده در اسلاید قبلی باعث تغییر نظام پولی کالایی دو فلزی به نظام پولی تک فلزی شد</a:t>
            </a:r>
          </a:p>
          <a:p>
            <a:pPr marL="0" indent="0" algn="r" rtl="1">
              <a:buNone/>
            </a:pPr>
            <a:endParaRPr lang="fa-IR" dirty="0" smtClean="0">
              <a:solidFill>
                <a:srgbClr val="00B0F0"/>
              </a:solidFill>
              <a:cs typeface="B Nazanin" panose="00000400000000000000" pitchFamily="2" charset="-78"/>
            </a:endParaRPr>
          </a:p>
          <a:p>
            <a:pPr algn="r" rtl="1">
              <a:buFont typeface="Wingdings" panose="05000000000000000000" pitchFamily="2" charset="2"/>
              <a:buChar char="ü"/>
            </a:pPr>
            <a:r>
              <a:rPr lang="fa-IR" dirty="0">
                <a:solidFill>
                  <a:srgbClr val="00B0F0"/>
                </a:solidFill>
                <a:cs typeface="B Nazanin" panose="00000400000000000000" pitchFamily="2" charset="-78"/>
              </a:rPr>
              <a:t> </a:t>
            </a:r>
            <a:r>
              <a:rPr lang="fa-IR" dirty="0" smtClean="0">
                <a:solidFill>
                  <a:srgbClr val="00B0F0"/>
                </a:solidFill>
                <a:cs typeface="B Nazanin" panose="00000400000000000000" pitchFamily="2" charset="-78"/>
              </a:rPr>
              <a:t>کشورهای انگلستان، فرانسه و آمریکا نظام پولی طلا را برگزیدند و در نهایت پایه پولی اکثر کشور ها طلا شد</a:t>
            </a:r>
          </a:p>
          <a:p>
            <a:pPr marL="0" indent="0" algn="r" rtl="1">
              <a:buNone/>
            </a:pPr>
            <a:endParaRPr lang="fa-IR" dirty="0" smtClean="0">
              <a:solidFill>
                <a:srgbClr val="00B0F0"/>
              </a:solidFill>
              <a:cs typeface="B Nazanin" panose="00000400000000000000" pitchFamily="2" charset="-78"/>
            </a:endParaRPr>
          </a:p>
          <a:p>
            <a:pPr algn="r" rtl="1">
              <a:buFont typeface="Wingdings" panose="05000000000000000000" pitchFamily="2" charset="2"/>
              <a:buChar char="ü"/>
            </a:pPr>
            <a:r>
              <a:rPr lang="fa-IR" dirty="0">
                <a:solidFill>
                  <a:srgbClr val="00B0F0"/>
                </a:solidFill>
                <a:cs typeface="B Nazanin" panose="00000400000000000000" pitchFamily="2" charset="-78"/>
              </a:rPr>
              <a:t> </a:t>
            </a:r>
            <a:r>
              <a:rPr lang="fa-IR" dirty="0" smtClean="0">
                <a:solidFill>
                  <a:srgbClr val="00B0F0"/>
                </a:solidFill>
                <a:cs typeface="B Nazanin" panose="00000400000000000000" pitchFamily="2" charset="-78"/>
              </a:rPr>
              <a:t>ایران در سال 1308 پایه پولی خود را به طلا تبدیل کرد</a:t>
            </a:r>
          </a:p>
          <a:p>
            <a:pPr marL="0" indent="0" algn="r" rtl="1">
              <a:buNone/>
            </a:pPr>
            <a:endParaRPr lang="fa-IR" dirty="0" smtClean="0">
              <a:solidFill>
                <a:srgbClr val="00B0F0"/>
              </a:solidFill>
              <a:cs typeface="B Nazanin" panose="00000400000000000000" pitchFamily="2" charset="-78"/>
            </a:endParaRPr>
          </a:p>
          <a:p>
            <a:pPr algn="r" rtl="1">
              <a:buFont typeface="Wingdings" panose="05000000000000000000" pitchFamily="2" charset="2"/>
              <a:buChar char="ü"/>
            </a:pPr>
            <a:r>
              <a:rPr lang="fa-IR" dirty="0">
                <a:solidFill>
                  <a:srgbClr val="00B0F0"/>
                </a:solidFill>
                <a:cs typeface="B Nazanin" panose="00000400000000000000" pitchFamily="2" charset="-78"/>
              </a:rPr>
              <a:t> </a:t>
            </a:r>
            <a:r>
              <a:rPr lang="fa-IR" dirty="0" smtClean="0">
                <a:solidFill>
                  <a:srgbClr val="00B0F0"/>
                </a:solidFill>
                <a:cs typeface="B Nazanin" panose="00000400000000000000" pitchFamily="2" charset="-78"/>
              </a:rPr>
              <a:t>این سیستم پولی نیز دارای مشکلاتی بود که مهمترین آن افزایش استخراج نقره نسبت به تقاضا و از دست دادن امتیاز کمیابی آن بود</a:t>
            </a:r>
          </a:p>
          <a:p>
            <a:pPr marL="0" indent="0" algn="r" rtl="1">
              <a:buNone/>
            </a:pPr>
            <a:endParaRPr lang="fa-IR" dirty="0" smtClean="0">
              <a:solidFill>
                <a:srgbClr val="00B0F0"/>
              </a:solidFill>
              <a:cs typeface="B Nazanin" panose="00000400000000000000" pitchFamily="2" charset="-78"/>
            </a:endParaRPr>
          </a:p>
        </p:txBody>
      </p:sp>
    </p:spTree>
    <p:extLst>
      <p:ext uri="{BB962C8B-B14F-4D97-AF65-F5344CB8AC3E}">
        <p14:creationId xmlns:p14="http://schemas.microsoft.com/office/powerpoint/2010/main" val="16944158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92D050"/>
                </a:solidFill>
                <a:cs typeface="B Titr" panose="00000700000000000000" pitchFamily="2" charset="-78"/>
              </a:rPr>
              <a:t>پول اعتباری</a:t>
            </a:r>
            <a:endParaRPr lang="en-US" dirty="0">
              <a:solidFill>
                <a:srgbClr val="92D050"/>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r" rtl="1">
              <a:buNone/>
            </a:pPr>
            <a:endParaRPr lang="fa-IR" dirty="0" smtClean="0"/>
          </a:p>
          <a:p>
            <a:pPr marL="0" indent="0" algn="r" rtl="1">
              <a:buNone/>
            </a:pPr>
            <a:r>
              <a:rPr lang="fa-IR" dirty="0" smtClean="0"/>
              <a:t>		        </a:t>
            </a:r>
            <a:r>
              <a:rPr lang="fa-IR" dirty="0" smtClean="0">
                <a:solidFill>
                  <a:srgbClr val="92D050"/>
                </a:solidFill>
                <a:cs typeface="B Nazanin" panose="00000400000000000000" pitchFamily="2" charset="-78"/>
              </a:rPr>
              <a:t>عدم داشتن ارزش مصرفی به علت کم ارزش بودن مواد تشکیل دهنده ی آنها</a:t>
            </a:r>
            <a:endParaRPr lang="fa-IR" dirty="0">
              <a:solidFill>
                <a:srgbClr val="92D050"/>
              </a:solidFill>
              <a:cs typeface="B Nazanin" panose="00000400000000000000" pitchFamily="2" charset="-78"/>
            </a:endParaRPr>
          </a:p>
          <a:p>
            <a:pPr marL="0" indent="0" algn="r" rtl="1">
              <a:buNone/>
            </a:pPr>
            <a:r>
              <a:rPr lang="fa-IR" dirty="0" smtClean="0">
                <a:solidFill>
                  <a:srgbClr val="92D050"/>
                </a:solidFill>
              </a:rPr>
              <a:t>		        </a:t>
            </a:r>
            <a:r>
              <a:rPr lang="fa-IR" dirty="0" smtClean="0">
                <a:solidFill>
                  <a:srgbClr val="92D050"/>
                </a:solidFill>
                <a:cs typeface="B Nazanin" panose="00000400000000000000" pitchFamily="2" charset="-78"/>
              </a:rPr>
              <a:t>ارزش مبادله ای آنها به لحاظ اعتبار </a:t>
            </a:r>
            <a:r>
              <a:rPr lang="fa-IR" dirty="0" err="1" smtClean="0">
                <a:solidFill>
                  <a:srgbClr val="92D050"/>
                </a:solidFill>
                <a:cs typeface="B Nazanin" panose="00000400000000000000" pitchFamily="2" charset="-78"/>
              </a:rPr>
              <a:t>صادرکننده</a:t>
            </a:r>
            <a:r>
              <a:rPr lang="fa-IR" dirty="0" smtClean="0">
                <a:solidFill>
                  <a:srgbClr val="92D050"/>
                </a:solidFill>
                <a:cs typeface="B Nazanin" panose="00000400000000000000" pitchFamily="2" charset="-78"/>
              </a:rPr>
              <a:t> می باشد</a:t>
            </a:r>
          </a:p>
          <a:p>
            <a:pPr marL="0" indent="0" algn="r" rtl="1">
              <a:buNone/>
            </a:pPr>
            <a:r>
              <a:rPr lang="fa-IR" dirty="0" smtClean="0">
                <a:solidFill>
                  <a:srgbClr val="92D050"/>
                </a:solidFill>
                <a:cs typeface="B Titr" panose="00000700000000000000" pitchFamily="2" charset="-78"/>
              </a:rPr>
              <a:t>	                            </a:t>
            </a:r>
            <a:r>
              <a:rPr lang="fa-IR" dirty="0" smtClean="0">
                <a:solidFill>
                  <a:srgbClr val="92D050"/>
                </a:solidFill>
                <a:cs typeface="B Nazanin" panose="00000400000000000000" pitchFamily="2" charset="-78"/>
              </a:rPr>
              <a:t>در بدو پیدایش به عنوان سند و حواله اشیای قیمتی مثل طلا که نزد افراد معتبر یا در خزانه دولت </a:t>
            </a:r>
          </a:p>
          <a:p>
            <a:pPr marL="0" indent="0" algn="r" rtl="1">
              <a:buNone/>
            </a:pPr>
            <a:r>
              <a:rPr lang="fa-IR" dirty="0" smtClean="0">
                <a:solidFill>
                  <a:srgbClr val="92D050"/>
                </a:solidFill>
                <a:cs typeface="B Titr" panose="00000700000000000000" pitchFamily="2" charset="-78"/>
              </a:rPr>
              <a:t>  	                            </a:t>
            </a:r>
            <a:r>
              <a:rPr lang="fa-IR" dirty="0" smtClean="0">
                <a:solidFill>
                  <a:srgbClr val="92D050"/>
                </a:solidFill>
                <a:cs typeface="B Nazanin" panose="00000400000000000000" pitchFamily="2" charset="-78"/>
              </a:rPr>
              <a:t>نگهداری</a:t>
            </a:r>
            <a:r>
              <a:rPr lang="fa-IR" dirty="0" smtClean="0">
                <a:solidFill>
                  <a:srgbClr val="92D050"/>
                </a:solidFill>
                <a:cs typeface="B Titr" panose="00000700000000000000" pitchFamily="2" charset="-78"/>
              </a:rPr>
              <a:t> </a:t>
            </a:r>
            <a:r>
              <a:rPr lang="fa-IR" dirty="0" smtClean="0">
                <a:solidFill>
                  <a:srgbClr val="92D050"/>
                </a:solidFill>
                <a:cs typeface="B Nazanin" panose="00000400000000000000" pitchFamily="2" charset="-78"/>
              </a:rPr>
              <a:t>می شدند، منتشر شدند </a:t>
            </a:r>
          </a:p>
          <a:p>
            <a:pPr marL="0" indent="0" algn="r" rtl="1">
              <a:buNone/>
            </a:pPr>
            <a:r>
              <a:rPr lang="fa-IR" dirty="0">
                <a:solidFill>
                  <a:srgbClr val="92D050"/>
                </a:solidFill>
                <a:cs typeface="B Nazanin" panose="00000400000000000000" pitchFamily="2" charset="-78"/>
              </a:rPr>
              <a:t>	</a:t>
            </a:r>
            <a:r>
              <a:rPr lang="fa-IR" dirty="0" smtClean="0">
                <a:solidFill>
                  <a:srgbClr val="92D050"/>
                </a:solidFill>
                <a:cs typeface="B Nazanin" panose="00000400000000000000" pitchFamily="2" charset="-78"/>
              </a:rPr>
              <a:t>	         به مرور زمان و با حذف پشتوانه فیزیکی یا ملزم نبودن به نگهداری پشتوانه برای آنها خود</a:t>
            </a:r>
          </a:p>
          <a:p>
            <a:pPr marL="0" indent="0" algn="r" rtl="1">
              <a:buNone/>
            </a:pPr>
            <a:r>
              <a:rPr lang="fa-IR" dirty="0">
                <a:solidFill>
                  <a:srgbClr val="92D050"/>
                </a:solidFill>
                <a:cs typeface="B Nazanin" panose="00000400000000000000" pitchFamily="2" charset="-78"/>
              </a:rPr>
              <a:t>	</a:t>
            </a:r>
            <a:r>
              <a:rPr lang="fa-IR" dirty="0" smtClean="0">
                <a:solidFill>
                  <a:srgbClr val="92D050"/>
                </a:solidFill>
                <a:cs typeface="B Nazanin" panose="00000400000000000000" pitchFamily="2" charset="-78"/>
              </a:rPr>
              <a:t>	         دارای </a:t>
            </a:r>
            <a:r>
              <a:rPr lang="fa-IR" dirty="0" err="1" smtClean="0">
                <a:solidFill>
                  <a:srgbClr val="92D050"/>
                </a:solidFill>
                <a:cs typeface="B Nazanin" panose="00000400000000000000" pitchFamily="2" charset="-78"/>
              </a:rPr>
              <a:t>مالیت</a:t>
            </a:r>
            <a:r>
              <a:rPr lang="fa-IR" dirty="0" smtClean="0">
                <a:solidFill>
                  <a:srgbClr val="92D050"/>
                </a:solidFill>
                <a:cs typeface="B Nazanin" panose="00000400000000000000" pitchFamily="2" charset="-78"/>
              </a:rPr>
              <a:t> و ارزش شدند</a:t>
            </a:r>
          </a:p>
          <a:p>
            <a:pPr marL="0" indent="0" algn="r" rtl="1">
              <a:buNone/>
            </a:pPr>
            <a:r>
              <a:rPr lang="fa-IR" dirty="0">
                <a:solidFill>
                  <a:srgbClr val="92D050"/>
                </a:solidFill>
                <a:cs typeface="B Nazanin" panose="00000400000000000000" pitchFamily="2" charset="-78"/>
              </a:rPr>
              <a:t>	</a:t>
            </a:r>
            <a:r>
              <a:rPr lang="fa-IR" dirty="0" smtClean="0">
                <a:solidFill>
                  <a:srgbClr val="92D050"/>
                </a:solidFill>
                <a:cs typeface="B Nazanin" panose="00000400000000000000" pitchFamily="2" charset="-78"/>
              </a:rPr>
              <a:t>	</a:t>
            </a:r>
          </a:p>
        </p:txBody>
      </p:sp>
      <p:sp>
        <p:nvSpPr>
          <p:cNvPr id="4" name="Right Brace 3"/>
          <p:cNvSpPr/>
          <p:nvPr/>
        </p:nvSpPr>
        <p:spPr>
          <a:xfrm>
            <a:off x="8834907" y="2434106"/>
            <a:ext cx="618186" cy="3129567"/>
          </a:xfrm>
          <a:prstGeom prst="righ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5" name="Rectangle 4"/>
          <p:cNvSpPr/>
          <p:nvPr/>
        </p:nvSpPr>
        <p:spPr>
          <a:xfrm>
            <a:off x="9633397" y="2949262"/>
            <a:ext cx="1872803" cy="20348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a-IR" sz="2000" dirty="0" smtClean="0">
                <a:solidFill>
                  <a:srgbClr val="92D050"/>
                </a:solidFill>
                <a:cs typeface="B Titr" panose="00000700000000000000" pitchFamily="2" charset="-78"/>
              </a:rPr>
              <a:t>ویژگی های پول های اعتباری</a:t>
            </a:r>
            <a:endParaRPr lang="en-US" sz="2000" dirty="0">
              <a:solidFill>
                <a:srgbClr val="92D050"/>
              </a:solidFill>
              <a:cs typeface="B Titr" panose="00000700000000000000" pitchFamily="2" charset="-78"/>
            </a:endParaRPr>
          </a:p>
        </p:txBody>
      </p:sp>
    </p:spTree>
    <p:extLst>
      <p:ext uri="{BB962C8B-B14F-4D97-AF65-F5344CB8AC3E}">
        <p14:creationId xmlns:p14="http://schemas.microsoft.com/office/powerpoint/2010/main" val="193346399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r" rtl="1">
              <a:buFont typeface="Wingdings" panose="05000000000000000000" pitchFamily="2" charset="2"/>
              <a:buChar char="ü"/>
            </a:pPr>
            <a:r>
              <a:rPr lang="fa-IR" dirty="0" smtClean="0">
                <a:solidFill>
                  <a:srgbClr val="92D050"/>
                </a:solidFill>
              </a:rPr>
              <a:t>پول های اعتباری انواع گوناگون دارند  و با توجه به پیشرفتگی بازارهای مالی </a:t>
            </a:r>
            <a:r>
              <a:rPr lang="fa-IR" dirty="0" err="1" smtClean="0">
                <a:solidFill>
                  <a:srgbClr val="92D050"/>
                </a:solidFill>
              </a:rPr>
              <a:t>مصادیقی</a:t>
            </a:r>
            <a:r>
              <a:rPr lang="fa-IR" dirty="0" smtClean="0">
                <a:solidFill>
                  <a:srgbClr val="92D050"/>
                </a:solidFill>
              </a:rPr>
              <a:t> از دارایی های مالی تحت عنوان پول شناخته می شوند</a:t>
            </a:r>
          </a:p>
          <a:p>
            <a:pPr marL="0" indent="0" algn="r" rtl="1">
              <a:buNone/>
            </a:pPr>
            <a:endParaRPr lang="fa-IR" dirty="0" smtClean="0">
              <a:solidFill>
                <a:srgbClr val="92D050"/>
              </a:solidFill>
            </a:endParaRPr>
          </a:p>
          <a:p>
            <a:pPr algn="r" rtl="1">
              <a:buFont typeface="Wingdings" panose="05000000000000000000" pitchFamily="2" charset="2"/>
              <a:buChar char="ü"/>
            </a:pPr>
            <a:r>
              <a:rPr lang="fa-IR" dirty="0" smtClean="0">
                <a:solidFill>
                  <a:srgbClr val="92D050"/>
                </a:solidFill>
              </a:rPr>
              <a:t>در کشورهای توسعه نیافته اسکناس ، </a:t>
            </a:r>
            <a:r>
              <a:rPr lang="fa-IR" dirty="0" err="1" smtClean="0">
                <a:solidFill>
                  <a:srgbClr val="92D050"/>
                </a:solidFill>
              </a:rPr>
              <a:t>مسکوک</a:t>
            </a:r>
            <a:r>
              <a:rPr lang="fa-IR" dirty="0" smtClean="0">
                <a:solidFill>
                  <a:srgbClr val="92D050"/>
                </a:solidFill>
              </a:rPr>
              <a:t> و سپرده های دیداری( جاری ) به عنوان پول شناخته می شوند</a:t>
            </a:r>
          </a:p>
          <a:p>
            <a:pPr marL="0" indent="0" algn="r" rtl="1">
              <a:buNone/>
            </a:pPr>
            <a:endParaRPr lang="fa-IR" dirty="0" smtClean="0">
              <a:solidFill>
                <a:srgbClr val="92D050"/>
              </a:solidFill>
            </a:endParaRPr>
          </a:p>
          <a:p>
            <a:pPr algn="r" rtl="1">
              <a:buFont typeface="Wingdings" panose="05000000000000000000" pitchFamily="2" charset="2"/>
              <a:buChar char="ü"/>
            </a:pPr>
            <a:r>
              <a:rPr lang="fa-IR" dirty="0" smtClean="0">
                <a:solidFill>
                  <a:srgbClr val="92D050"/>
                </a:solidFill>
              </a:rPr>
              <a:t>در کشورهای توسعه یافته دارایی های مالی از تنوع بسیار بالایی برخوردار است که علاوه بر موارد فوق سپرده های پس انداز ، اوراق قرضه و سهام را </a:t>
            </a:r>
            <a:r>
              <a:rPr lang="fa-IR" dirty="0" err="1" smtClean="0">
                <a:solidFill>
                  <a:srgbClr val="92D050"/>
                </a:solidFill>
              </a:rPr>
              <a:t>نیزبه</a:t>
            </a:r>
            <a:r>
              <a:rPr lang="fa-IR" dirty="0" smtClean="0">
                <a:solidFill>
                  <a:srgbClr val="92D050"/>
                </a:solidFill>
              </a:rPr>
              <a:t> عنوان </a:t>
            </a:r>
            <a:r>
              <a:rPr lang="fa-IR" dirty="0" err="1" smtClean="0">
                <a:solidFill>
                  <a:srgbClr val="92D050"/>
                </a:solidFill>
              </a:rPr>
              <a:t>مصادیقی</a:t>
            </a:r>
            <a:r>
              <a:rPr lang="fa-IR" dirty="0" smtClean="0">
                <a:solidFill>
                  <a:srgbClr val="92D050"/>
                </a:solidFill>
              </a:rPr>
              <a:t> از پول به شمار می آورند</a:t>
            </a:r>
            <a:endParaRPr lang="en-US" dirty="0">
              <a:solidFill>
                <a:srgbClr val="92D050"/>
              </a:solidFill>
            </a:endParaRPr>
          </a:p>
        </p:txBody>
      </p:sp>
    </p:spTree>
    <p:extLst>
      <p:ext uri="{BB962C8B-B14F-4D97-AF65-F5344CB8AC3E}">
        <p14:creationId xmlns:p14="http://schemas.microsoft.com/office/powerpoint/2010/main" val="13343303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3">
                    <a:lumMod val="75000"/>
                  </a:schemeClr>
                </a:solidFill>
                <a:cs typeface="B Titr" panose="00000700000000000000" pitchFamily="2" charset="-78"/>
              </a:rPr>
              <a:t>وظایف پول</a:t>
            </a:r>
            <a:endParaRPr lang="en-US" dirty="0">
              <a:solidFill>
                <a:schemeClr val="accent3">
                  <a:lumMod val="75000"/>
                </a:schemeClr>
              </a:solidFill>
              <a:cs typeface="B Titr" panose="00000700000000000000" pitchFamily="2" charset="-78"/>
            </a:endParaRPr>
          </a:p>
        </p:txBody>
      </p:sp>
      <p:sp>
        <p:nvSpPr>
          <p:cNvPr id="3" name="Content Placeholder 2"/>
          <p:cNvSpPr>
            <a:spLocks noGrp="1"/>
          </p:cNvSpPr>
          <p:nvPr>
            <p:ph idx="1"/>
          </p:nvPr>
        </p:nvSpPr>
        <p:spPr/>
        <p:txBody>
          <a:bodyPr/>
          <a:lstStyle/>
          <a:p>
            <a:pPr marL="0" indent="0" algn="r" rtl="1">
              <a:buNone/>
            </a:pPr>
            <a:endParaRPr lang="en-US" dirty="0"/>
          </a:p>
        </p:txBody>
      </p:sp>
      <p:sp>
        <p:nvSpPr>
          <p:cNvPr id="4" name="Oval 3"/>
          <p:cNvSpPr/>
          <p:nvPr/>
        </p:nvSpPr>
        <p:spPr>
          <a:xfrm>
            <a:off x="8255358" y="3013656"/>
            <a:ext cx="2691684" cy="1429555"/>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a-IR" dirty="0" smtClean="0">
                <a:solidFill>
                  <a:schemeClr val="bg1"/>
                </a:solidFill>
                <a:cs typeface="B Titr" panose="00000700000000000000" pitchFamily="2" charset="-78"/>
              </a:rPr>
              <a:t>وسیله ی مبادله و پرداخت</a:t>
            </a:r>
            <a:endParaRPr lang="en-US" dirty="0">
              <a:solidFill>
                <a:schemeClr val="bg1"/>
              </a:solidFill>
              <a:cs typeface="B Titr" panose="00000700000000000000" pitchFamily="2" charset="-78"/>
            </a:endParaRPr>
          </a:p>
        </p:txBody>
      </p:sp>
      <p:sp>
        <p:nvSpPr>
          <p:cNvPr id="5" name="Oval 4"/>
          <p:cNvSpPr/>
          <p:nvPr/>
        </p:nvSpPr>
        <p:spPr>
          <a:xfrm>
            <a:off x="4669665" y="4443211"/>
            <a:ext cx="2671293" cy="142955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dirty="0" smtClean="0">
                <a:solidFill>
                  <a:schemeClr val="bg1"/>
                </a:solidFill>
                <a:cs typeface="B Titr" panose="00000700000000000000" pitchFamily="2" charset="-78"/>
              </a:rPr>
              <a:t>وسیله ذخیره ارزش</a:t>
            </a:r>
            <a:endParaRPr lang="en-US" dirty="0">
              <a:solidFill>
                <a:schemeClr val="bg1"/>
              </a:solidFill>
              <a:cs typeface="B Titr" panose="00000700000000000000" pitchFamily="2" charset="-78"/>
            </a:endParaRPr>
          </a:p>
        </p:txBody>
      </p:sp>
      <p:sp>
        <p:nvSpPr>
          <p:cNvPr id="6" name="Oval 5"/>
          <p:cNvSpPr/>
          <p:nvPr/>
        </p:nvSpPr>
        <p:spPr>
          <a:xfrm>
            <a:off x="1166612" y="3013656"/>
            <a:ext cx="2588653" cy="1429555"/>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a-IR" dirty="0" smtClean="0">
                <a:solidFill>
                  <a:schemeClr val="bg1"/>
                </a:solidFill>
                <a:cs typeface="B Titr" panose="00000700000000000000" pitchFamily="2" charset="-78"/>
              </a:rPr>
              <a:t>معیار و وسیله سنجش ارزش</a:t>
            </a:r>
            <a:endParaRPr lang="en-US" dirty="0">
              <a:solidFill>
                <a:schemeClr val="bg1"/>
              </a:solidFill>
              <a:cs typeface="B Titr" panose="00000700000000000000" pitchFamily="2" charset="-78"/>
            </a:endParaRPr>
          </a:p>
        </p:txBody>
      </p:sp>
    </p:spTree>
    <p:extLst>
      <p:ext uri="{BB962C8B-B14F-4D97-AF65-F5344CB8AC3E}">
        <p14:creationId xmlns:p14="http://schemas.microsoft.com/office/powerpoint/2010/main" val="228123642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3">
                    <a:lumMod val="60000"/>
                    <a:lumOff val="40000"/>
                  </a:schemeClr>
                </a:solidFill>
                <a:cs typeface="B Titr" panose="00000700000000000000" pitchFamily="2" charset="-78"/>
              </a:rPr>
              <a:t>وسیله مبادله و پرداخت</a:t>
            </a:r>
            <a:endParaRPr lang="en-US" dirty="0">
              <a:solidFill>
                <a:schemeClr val="accent3">
                  <a:lumMod val="60000"/>
                  <a:lumOff val="40000"/>
                </a:schemeClr>
              </a:solidFill>
              <a:cs typeface="B Titr" panose="00000700000000000000" pitchFamily="2" charset="-78"/>
            </a:endParaRPr>
          </a:p>
        </p:txBody>
      </p:sp>
      <p:sp>
        <p:nvSpPr>
          <p:cNvPr id="3" name="Content Placeholder 2"/>
          <p:cNvSpPr>
            <a:spLocks noGrp="1"/>
          </p:cNvSpPr>
          <p:nvPr>
            <p:ph idx="1"/>
          </p:nvPr>
        </p:nvSpPr>
        <p:spPr/>
        <p:txBody>
          <a:bodyPr/>
          <a:lstStyle/>
          <a:p>
            <a:pPr algn="r" rtl="1">
              <a:buFont typeface="Wingdings" panose="05000000000000000000" pitchFamily="2" charset="2"/>
              <a:buChar char="ü"/>
            </a:pPr>
            <a:r>
              <a:rPr lang="fa-IR" dirty="0" smtClean="0">
                <a:solidFill>
                  <a:schemeClr val="accent3">
                    <a:lumMod val="60000"/>
                    <a:lumOff val="40000"/>
                  </a:schemeClr>
                </a:solidFill>
              </a:rPr>
              <a:t> پول با ارزش مبادله ای خود به عنوان یک طرف معامله در مبادلات پذیرفته می شود</a:t>
            </a:r>
          </a:p>
          <a:p>
            <a:pPr marL="0" indent="0" algn="r" rtl="1">
              <a:buNone/>
            </a:pPr>
            <a:endParaRPr lang="fa-IR" dirty="0" smtClean="0">
              <a:solidFill>
                <a:schemeClr val="accent3">
                  <a:lumMod val="60000"/>
                  <a:lumOff val="40000"/>
                </a:schemeClr>
              </a:solidFill>
            </a:endParaRPr>
          </a:p>
          <a:p>
            <a:pPr algn="r" rtl="1">
              <a:buFont typeface="Wingdings" panose="05000000000000000000" pitchFamily="2" charset="2"/>
              <a:buChar char="ü"/>
            </a:pPr>
            <a:r>
              <a:rPr lang="fa-IR" dirty="0" smtClean="0">
                <a:solidFill>
                  <a:schemeClr val="accent3">
                    <a:lumMod val="60000"/>
                    <a:lumOff val="40000"/>
                  </a:schemeClr>
                </a:solidFill>
              </a:rPr>
              <a:t>در اقتصاد پولی به جای مبادله کالا به کالا ، کالا با پول </a:t>
            </a:r>
            <a:r>
              <a:rPr lang="fa-IR" dirty="0" err="1" smtClean="0">
                <a:solidFill>
                  <a:schemeClr val="accent3">
                    <a:lumMod val="60000"/>
                    <a:lumOff val="40000"/>
                  </a:schemeClr>
                </a:solidFill>
              </a:rPr>
              <a:t>معاوضه</a:t>
            </a:r>
            <a:r>
              <a:rPr lang="fa-IR" dirty="0" smtClean="0">
                <a:solidFill>
                  <a:schemeClr val="accent3">
                    <a:lumMod val="60000"/>
                    <a:lumOff val="40000"/>
                  </a:schemeClr>
                </a:solidFill>
              </a:rPr>
              <a:t> می شود</a:t>
            </a:r>
          </a:p>
          <a:p>
            <a:pPr marL="0" indent="0" algn="r" rtl="1">
              <a:buNone/>
            </a:pPr>
            <a:endParaRPr lang="fa-IR" dirty="0" smtClean="0">
              <a:solidFill>
                <a:schemeClr val="accent3">
                  <a:lumMod val="60000"/>
                  <a:lumOff val="40000"/>
                </a:schemeClr>
              </a:solidFill>
            </a:endParaRPr>
          </a:p>
          <a:p>
            <a:pPr algn="r" rtl="1">
              <a:buFont typeface="Wingdings" panose="05000000000000000000" pitchFamily="2" charset="2"/>
              <a:buChar char="ü"/>
            </a:pPr>
            <a:r>
              <a:rPr lang="fa-IR" dirty="0" smtClean="0">
                <a:solidFill>
                  <a:schemeClr val="accent3">
                    <a:lumMod val="60000"/>
                    <a:lumOff val="40000"/>
                  </a:schemeClr>
                </a:solidFill>
              </a:rPr>
              <a:t>این نقش توسط هر دو نوع پول کالایی و اعتباری انجام می پذیرد</a:t>
            </a:r>
          </a:p>
          <a:p>
            <a:pPr marL="0" indent="0" algn="r" rtl="1">
              <a:buNone/>
            </a:pPr>
            <a:endParaRPr lang="fa-IR" dirty="0" smtClean="0">
              <a:solidFill>
                <a:schemeClr val="accent3">
                  <a:lumMod val="60000"/>
                  <a:lumOff val="40000"/>
                </a:schemeClr>
              </a:solidFill>
            </a:endParaRPr>
          </a:p>
          <a:p>
            <a:pPr algn="r" rtl="1">
              <a:buFont typeface="Wingdings" panose="05000000000000000000" pitchFamily="2" charset="2"/>
              <a:buChar char="ü"/>
            </a:pPr>
            <a:r>
              <a:rPr lang="fa-IR" dirty="0" smtClean="0">
                <a:solidFill>
                  <a:schemeClr val="accent3">
                    <a:lumMod val="60000"/>
                    <a:lumOff val="40000"/>
                  </a:schemeClr>
                </a:solidFill>
              </a:rPr>
              <a:t>پول اعتباری به سبب قابلیت های زیادی که </a:t>
            </a:r>
            <a:r>
              <a:rPr lang="fa-IR" dirty="0" err="1" smtClean="0">
                <a:solidFill>
                  <a:schemeClr val="accent3">
                    <a:lumMod val="60000"/>
                    <a:lumOff val="40000"/>
                  </a:schemeClr>
                </a:solidFill>
              </a:rPr>
              <a:t>داراست</a:t>
            </a:r>
            <a:r>
              <a:rPr lang="fa-IR" dirty="0" smtClean="0">
                <a:solidFill>
                  <a:schemeClr val="accent3">
                    <a:lumMod val="60000"/>
                    <a:lumOff val="40000"/>
                  </a:schemeClr>
                </a:solidFill>
              </a:rPr>
              <a:t> این وظیفه را </a:t>
            </a:r>
            <a:r>
              <a:rPr lang="fa-IR" dirty="0" err="1" smtClean="0">
                <a:solidFill>
                  <a:schemeClr val="accent3">
                    <a:lumMod val="60000"/>
                    <a:lumOff val="40000"/>
                  </a:schemeClr>
                </a:solidFill>
              </a:rPr>
              <a:t>بهترانجام</a:t>
            </a:r>
            <a:r>
              <a:rPr lang="fa-IR" dirty="0" smtClean="0">
                <a:solidFill>
                  <a:schemeClr val="accent3">
                    <a:lumMod val="60000"/>
                    <a:lumOff val="40000"/>
                  </a:schemeClr>
                </a:solidFill>
              </a:rPr>
              <a:t> می دهد</a:t>
            </a:r>
            <a:endParaRPr lang="en-US" dirty="0">
              <a:solidFill>
                <a:schemeClr val="accent3">
                  <a:lumMod val="60000"/>
                  <a:lumOff val="40000"/>
                </a:schemeClr>
              </a:solidFill>
            </a:endParaRPr>
          </a:p>
        </p:txBody>
      </p:sp>
    </p:spTree>
    <p:extLst>
      <p:ext uri="{BB962C8B-B14F-4D97-AF65-F5344CB8AC3E}">
        <p14:creationId xmlns:p14="http://schemas.microsoft.com/office/powerpoint/2010/main" val="84341785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chemeClr val="accent5"/>
                </a:solidFill>
                <a:cs typeface="B Titr" panose="00000700000000000000" pitchFamily="2" charset="-78"/>
              </a:rPr>
              <a:t>معیار و وسیله ی سنجش ارزش</a:t>
            </a:r>
            <a:endParaRPr lang="en-US" b="1" dirty="0">
              <a:solidFill>
                <a:schemeClr val="accent5"/>
              </a:solidFill>
              <a:cs typeface="B Titr" panose="00000700000000000000" pitchFamily="2" charset="-78"/>
            </a:endParaRPr>
          </a:p>
        </p:txBody>
      </p:sp>
      <p:sp>
        <p:nvSpPr>
          <p:cNvPr id="3" name="Content Placeholder 2"/>
          <p:cNvSpPr>
            <a:spLocks noGrp="1"/>
          </p:cNvSpPr>
          <p:nvPr>
            <p:ph idx="1"/>
          </p:nvPr>
        </p:nvSpPr>
        <p:spPr/>
        <p:txBody>
          <a:bodyPr/>
          <a:lstStyle/>
          <a:p>
            <a:pPr algn="r" rtl="1">
              <a:buFont typeface="Wingdings" panose="05000000000000000000" pitchFamily="2" charset="2"/>
              <a:buChar char="ü"/>
            </a:pPr>
            <a:r>
              <a:rPr lang="fa-IR" dirty="0" smtClean="0">
                <a:solidFill>
                  <a:schemeClr val="accent5"/>
                </a:solidFill>
              </a:rPr>
              <a:t>در اقتصاد </a:t>
            </a:r>
            <a:r>
              <a:rPr lang="fa-IR" dirty="0" err="1" smtClean="0">
                <a:solidFill>
                  <a:schemeClr val="accent5"/>
                </a:solidFill>
              </a:rPr>
              <a:t>پایاپای</a:t>
            </a:r>
            <a:r>
              <a:rPr lang="fa-IR" dirty="0" smtClean="0">
                <a:solidFill>
                  <a:schemeClr val="accent5"/>
                </a:solidFill>
              </a:rPr>
              <a:t> برای انجام دادن هر مبادله طرفین باید قیمت و ارزش کالا ها را بدانند</a:t>
            </a:r>
          </a:p>
          <a:p>
            <a:pPr marL="0" indent="0" algn="r" rtl="1">
              <a:buNone/>
            </a:pPr>
            <a:endParaRPr lang="fa-IR" dirty="0" smtClean="0">
              <a:solidFill>
                <a:schemeClr val="accent5"/>
              </a:solidFill>
            </a:endParaRPr>
          </a:p>
          <a:p>
            <a:pPr algn="r" rtl="1">
              <a:buFont typeface="Wingdings" panose="05000000000000000000" pitchFamily="2" charset="2"/>
              <a:buChar char="ü"/>
            </a:pPr>
            <a:r>
              <a:rPr lang="fa-IR" dirty="0" smtClean="0">
                <a:solidFill>
                  <a:schemeClr val="accent5"/>
                </a:solidFill>
              </a:rPr>
              <a:t>با وساطت پول و ایفای نقش سنجش ارزش کافی است قیمت کالا ها با پول تعیین شود</a:t>
            </a:r>
          </a:p>
          <a:p>
            <a:pPr algn="r" rtl="1">
              <a:buFont typeface="Wingdings" panose="05000000000000000000" pitchFamily="2" charset="2"/>
              <a:buChar char="ü"/>
            </a:pPr>
            <a:endParaRPr lang="fa-IR" dirty="0">
              <a:solidFill>
                <a:schemeClr val="accent5"/>
              </a:solidFill>
            </a:endParaRPr>
          </a:p>
          <a:p>
            <a:pPr algn="r" rtl="1">
              <a:buFont typeface="Wingdings" panose="05000000000000000000" pitchFamily="2" charset="2"/>
              <a:buChar char="ü"/>
            </a:pPr>
            <a:r>
              <a:rPr lang="fa-IR" dirty="0" smtClean="0">
                <a:solidFill>
                  <a:schemeClr val="accent5"/>
                </a:solidFill>
              </a:rPr>
              <a:t>پول به عنوان معیار سنجش ارزش مشکل تعیین قیمت و ارزش مبادله ای کالا ها ئ خدمات را برطرف می سازد</a:t>
            </a:r>
            <a:endParaRPr lang="en-US" dirty="0">
              <a:solidFill>
                <a:schemeClr val="accent5"/>
              </a:solidFill>
            </a:endParaRPr>
          </a:p>
        </p:txBody>
      </p:sp>
    </p:spTree>
    <p:extLst>
      <p:ext uri="{BB962C8B-B14F-4D97-AF65-F5344CB8AC3E}">
        <p14:creationId xmlns:p14="http://schemas.microsoft.com/office/powerpoint/2010/main" val="31214386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B0F0"/>
                </a:solidFill>
                <a:cs typeface="B Titr" panose="00000700000000000000" pitchFamily="2" charset="-78"/>
              </a:rPr>
              <a:t>وسیله ی ذخیره ارزش</a:t>
            </a:r>
            <a:endParaRPr lang="en-US" dirty="0">
              <a:solidFill>
                <a:srgbClr val="00B0F0"/>
              </a:solidFill>
              <a:cs typeface="B Titr" panose="00000700000000000000" pitchFamily="2" charset="-78"/>
            </a:endParaRPr>
          </a:p>
        </p:txBody>
      </p:sp>
      <p:sp>
        <p:nvSpPr>
          <p:cNvPr id="3" name="Content Placeholder 2"/>
          <p:cNvSpPr>
            <a:spLocks noGrp="1"/>
          </p:cNvSpPr>
          <p:nvPr>
            <p:ph idx="1"/>
          </p:nvPr>
        </p:nvSpPr>
        <p:spPr/>
        <p:txBody>
          <a:bodyPr/>
          <a:lstStyle/>
          <a:p>
            <a:pPr algn="r" rtl="1">
              <a:buFont typeface="Wingdings" panose="05000000000000000000" pitchFamily="2" charset="2"/>
              <a:buChar char="ü"/>
            </a:pPr>
            <a:r>
              <a:rPr lang="fa-IR" dirty="0" smtClean="0">
                <a:solidFill>
                  <a:srgbClr val="00B0F0"/>
                </a:solidFill>
              </a:rPr>
              <a:t>دارنده ی پول با ذخیره و نگهداری آن، ارزش مبادله ای آن را ذخیره می سازد تا در زمان نیاز آن را تبدیل به کالا کند</a:t>
            </a:r>
          </a:p>
          <a:p>
            <a:pPr marL="0" indent="0" algn="r" rtl="1">
              <a:buNone/>
            </a:pPr>
            <a:endParaRPr lang="fa-IR" dirty="0" smtClean="0">
              <a:solidFill>
                <a:srgbClr val="00B0F0"/>
              </a:solidFill>
            </a:endParaRPr>
          </a:p>
          <a:p>
            <a:pPr algn="r" rtl="1">
              <a:buFont typeface="Wingdings" panose="05000000000000000000" pitchFamily="2" charset="2"/>
              <a:buChar char="ü"/>
            </a:pPr>
            <a:r>
              <a:rPr lang="fa-IR" dirty="0" smtClean="0">
                <a:solidFill>
                  <a:srgbClr val="00B0F0"/>
                </a:solidFill>
              </a:rPr>
              <a:t>این نقش توسط پول های اعتباری که دارای ارزش ثابتی هستند بهتر از سایر پول ها انجام می شود</a:t>
            </a:r>
          </a:p>
          <a:p>
            <a:pPr marL="0" indent="0" algn="r" rtl="1">
              <a:buNone/>
            </a:pPr>
            <a:endParaRPr lang="fa-IR" dirty="0" smtClean="0">
              <a:solidFill>
                <a:srgbClr val="00B0F0"/>
              </a:solidFill>
            </a:endParaRPr>
          </a:p>
          <a:p>
            <a:pPr algn="r" rtl="1">
              <a:buFont typeface="Wingdings" panose="05000000000000000000" pitchFamily="2" charset="2"/>
              <a:buChar char="ü"/>
            </a:pPr>
            <a:r>
              <a:rPr lang="fa-IR" dirty="0" smtClean="0">
                <a:solidFill>
                  <a:srgbClr val="00B0F0"/>
                </a:solidFill>
              </a:rPr>
              <a:t>نگهداری پول های اعتباری آسان و دارای هزینه ی کمی می باشد و با ذخیره شدن فاسد </a:t>
            </a:r>
            <a:r>
              <a:rPr lang="fa-IR" dirty="0" err="1" smtClean="0">
                <a:solidFill>
                  <a:srgbClr val="00B0F0"/>
                </a:solidFill>
              </a:rPr>
              <a:t>نمی</a:t>
            </a:r>
            <a:r>
              <a:rPr lang="fa-IR" dirty="0" smtClean="0">
                <a:solidFill>
                  <a:srgbClr val="00B0F0"/>
                </a:solidFill>
              </a:rPr>
              <a:t> شود</a:t>
            </a:r>
          </a:p>
          <a:p>
            <a:pPr marL="0" indent="0" algn="r" rtl="1">
              <a:buNone/>
            </a:pPr>
            <a:endParaRPr lang="fa-IR" dirty="0" smtClean="0">
              <a:solidFill>
                <a:srgbClr val="00B0F0"/>
              </a:solidFill>
            </a:endParaRPr>
          </a:p>
          <a:p>
            <a:pPr algn="r" rtl="1">
              <a:buFont typeface="Wingdings" panose="05000000000000000000" pitchFamily="2" charset="2"/>
              <a:buChar char="ü"/>
            </a:pPr>
            <a:r>
              <a:rPr lang="fa-IR" dirty="0" smtClean="0">
                <a:solidFill>
                  <a:srgbClr val="00B0F0"/>
                </a:solidFill>
              </a:rPr>
              <a:t>ذخیره ساختن برخی از کالا ها به دلیل حجم زیاد و احتمال فاسد شدن و سایر مشکلات نا ممکن یا مشکل است</a:t>
            </a:r>
          </a:p>
          <a:p>
            <a:pPr algn="r" rtl="1">
              <a:buFont typeface="Wingdings" panose="05000000000000000000" pitchFamily="2" charset="2"/>
              <a:buChar char="ü"/>
            </a:pPr>
            <a:endParaRPr lang="fa-IR" dirty="0" smtClean="0">
              <a:solidFill>
                <a:srgbClr val="00B0F0"/>
              </a:solidFill>
            </a:endParaRPr>
          </a:p>
          <a:p>
            <a:pPr algn="r" rtl="1">
              <a:buFont typeface="Wingdings" panose="05000000000000000000" pitchFamily="2" charset="2"/>
              <a:buChar char="ü"/>
            </a:pPr>
            <a:endParaRPr lang="fa-IR" dirty="0" smtClean="0">
              <a:solidFill>
                <a:srgbClr val="00B0F0"/>
              </a:solidFill>
            </a:endParaRPr>
          </a:p>
          <a:p>
            <a:pPr algn="r" rtl="1">
              <a:buFont typeface="Wingdings" panose="05000000000000000000" pitchFamily="2" charset="2"/>
              <a:buChar char="ü"/>
            </a:pPr>
            <a:endParaRPr lang="en-US" dirty="0">
              <a:solidFill>
                <a:srgbClr val="00B0F0"/>
              </a:solidFill>
            </a:endParaRPr>
          </a:p>
        </p:txBody>
      </p:sp>
    </p:spTree>
    <p:extLst>
      <p:ext uri="{BB962C8B-B14F-4D97-AF65-F5344CB8AC3E}">
        <p14:creationId xmlns:p14="http://schemas.microsoft.com/office/powerpoint/2010/main" val="341425106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r" rtl="1">
              <a:buNone/>
            </a:pPr>
            <a:r>
              <a:rPr lang="fa-IR" dirty="0" smtClean="0">
                <a:cs typeface="B Nazanin" panose="00000400000000000000" pitchFamily="2" charset="-78"/>
              </a:rPr>
              <a:t>با توجه به  مصادیق و وظایف پول می توان این تعریف را از پول ارائه کرد</a:t>
            </a:r>
          </a:p>
          <a:p>
            <a:pPr marL="0" indent="0" algn="r" rtl="1">
              <a:buNone/>
            </a:pPr>
            <a:endParaRPr lang="en-US" dirty="0"/>
          </a:p>
        </p:txBody>
      </p:sp>
      <p:sp>
        <p:nvSpPr>
          <p:cNvPr id="4" name="Oval 3"/>
          <p:cNvSpPr/>
          <p:nvPr/>
        </p:nvSpPr>
        <p:spPr>
          <a:xfrm>
            <a:off x="1249250" y="3039414"/>
            <a:ext cx="9878095" cy="31792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rgbClr val="00B0F0"/>
                </a:solidFill>
                <a:cs typeface="B Titr" panose="00000700000000000000" pitchFamily="2" charset="-78"/>
              </a:rPr>
              <a:t>پول چیزی است که دارای ارزش مبادله ای خالص باشد</a:t>
            </a:r>
            <a:endParaRPr lang="en-US" sz="2800" dirty="0">
              <a:solidFill>
                <a:srgbClr val="00B0F0"/>
              </a:solidFill>
              <a:cs typeface="B Titr" panose="00000700000000000000" pitchFamily="2" charset="-78"/>
            </a:endParaRPr>
          </a:p>
        </p:txBody>
      </p:sp>
    </p:spTree>
    <p:extLst>
      <p:ext uri="{BB962C8B-B14F-4D97-AF65-F5344CB8AC3E}">
        <p14:creationId xmlns:p14="http://schemas.microsoft.com/office/powerpoint/2010/main" val="24339891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14438"/>
            <a:ext cx="9144000" cy="923455"/>
          </a:xfrm>
        </p:spPr>
        <p:txBody>
          <a:bodyPr>
            <a:noAutofit/>
          </a:bodyPr>
          <a:lstStyle/>
          <a:p>
            <a:pPr rtl="1"/>
            <a:r>
              <a:rPr lang="fa-IR" sz="6600" dirty="0" smtClean="0">
                <a:cs typeface="B Titr" panose="00000700000000000000" pitchFamily="2" charset="-78"/>
              </a:rPr>
              <a:t>نظام های مالی در اسلام</a:t>
            </a:r>
            <a:endParaRPr lang="en-US" sz="6600" dirty="0">
              <a:cs typeface="B Titr" panose="00000700000000000000" pitchFamily="2" charset="-78"/>
            </a:endParaRPr>
          </a:p>
        </p:txBody>
      </p:sp>
      <p:sp>
        <p:nvSpPr>
          <p:cNvPr id="3" name="Subtitle 2"/>
          <p:cNvSpPr>
            <a:spLocks noGrp="1"/>
          </p:cNvSpPr>
          <p:nvPr>
            <p:ph type="subTitle" idx="1"/>
          </p:nvPr>
        </p:nvSpPr>
        <p:spPr>
          <a:xfrm>
            <a:off x="1524000" y="2562896"/>
            <a:ext cx="9144000" cy="2694904"/>
          </a:xfrm>
        </p:spPr>
        <p:txBody>
          <a:bodyPr>
            <a:normAutofit fontScale="62500" lnSpcReduction="20000"/>
          </a:bodyPr>
          <a:lstStyle/>
          <a:p>
            <a:pPr algn="ctr" rtl="1"/>
            <a:r>
              <a:rPr lang="fa-IR" sz="4000" dirty="0" smtClean="0">
                <a:cs typeface="B Titr" panose="00000700000000000000" pitchFamily="2" charset="-78"/>
              </a:rPr>
              <a:t>استاد محترم:</a:t>
            </a:r>
          </a:p>
          <a:p>
            <a:pPr algn="ctr" rtl="1"/>
            <a:endParaRPr lang="fa-IR" dirty="0" smtClean="0">
              <a:cs typeface="B Titr" panose="00000700000000000000" pitchFamily="2" charset="-78"/>
            </a:endParaRPr>
          </a:p>
          <a:p>
            <a:pPr algn="ctr" rtl="1"/>
            <a:r>
              <a:rPr lang="fa-IR" sz="3600" b="1" i="1" dirty="0" smtClean="0">
                <a:cs typeface="B Nazanin" panose="00000400000000000000" pitchFamily="2" charset="-78"/>
              </a:rPr>
              <a:t>جناب آقای دکتر </a:t>
            </a:r>
            <a:r>
              <a:rPr lang="fa-IR" sz="3600" b="1" i="1" dirty="0" err="1" smtClean="0">
                <a:cs typeface="B Nazanin" panose="00000400000000000000" pitchFamily="2" charset="-78"/>
              </a:rPr>
              <a:t>حبیبیان</a:t>
            </a:r>
            <a:endParaRPr lang="fa-IR" sz="3600" b="1" i="1" dirty="0" smtClean="0">
              <a:cs typeface="B Nazanin" panose="00000400000000000000" pitchFamily="2" charset="-78"/>
            </a:endParaRPr>
          </a:p>
          <a:p>
            <a:pPr algn="ctr" rtl="1"/>
            <a:endParaRPr lang="fa-IR" dirty="0"/>
          </a:p>
          <a:p>
            <a:pPr algn="ctr" rtl="1"/>
            <a:r>
              <a:rPr lang="fa-IR" sz="3800" dirty="0" smtClean="0">
                <a:cs typeface="B Titr" panose="00000700000000000000" pitchFamily="2" charset="-78"/>
              </a:rPr>
              <a:t>گردآوری و ارائه:</a:t>
            </a:r>
          </a:p>
          <a:p>
            <a:pPr algn="ctr" rtl="1"/>
            <a:endParaRPr lang="fa-IR" dirty="0" smtClean="0">
              <a:cs typeface="B Titr" panose="00000700000000000000" pitchFamily="2" charset="-78"/>
            </a:endParaRPr>
          </a:p>
          <a:p>
            <a:pPr algn="ctr" rtl="1"/>
            <a:r>
              <a:rPr lang="fa-IR" sz="3800" b="1" i="1" dirty="0" smtClean="0">
                <a:cs typeface="B Nazanin" panose="00000400000000000000" pitchFamily="2" charset="-78"/>
              </a:rPr>
              <a:t>حسین رنجبر</a:t>
            </a:r>
          </a:p>
          <a:p>
            <a:pPr algn="ctr" rtl="1"/>
            <a:r>
              <a:rPr lang="fa-IR" sz="3800" b="1" i="1" dirty="0" smtClean="0">
                <a:cs typeface="B Nazanin" panose="00000400000000000000" pitchFamily="2" charset="-78"/>
              </a:rPr>
              <a:t>مصطفی نجات</a:t>
            </a:r>
            <a:endParaRPr lang="en-US" sz="3800" b="1" i="1" dirty="0">
              <a:cs typeface="B Nazanin" panose="00000400000000000000" pitchFamily="2" charset="-78"/>
            </a:endParaRPr>
          </a:p>
        </p:txBody>
      </p:sp>
    </p:spTree>
    <p:extLst>
      <p:ext uri="{BB962C8B-B14F-4D97-AF65-F5344CB8AC3E}">
        <p14:creationId xmlns:p14="http://schemas.microsoft.com/office/powerpoint/2010/main" val="3303215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down)">
                                      <p:cBhvr>
                                        <p:cTn id="7" dur="580">
                                          <p:stCondLst>
                                            <p:cond delay="0"/>
                                          </p:stCondLst>
                                        </p:cTn>
                                        <p:tgtEl>
                                          <p:spTgt spid="3">
                                            <p:txEl>
                                              <p:pRg st="6" end="6"/>
                                            </p:txEl>
                                          </p:spTgt>
                                        </p:tgtEl>
                                      </p:cBhvr>
                                    </p:animEffect>
                                    <p:anim calcmode="lin" valueType="num">
                                      <p:cBhvr>
                                        <p:cTn id="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6" end="6"/>
                                            </p:txEl>
                                          </p:spTgt>
                                        </p:tgtEl>
                                      </p:cBhvr>
                                      <p:to x="100000" y="60000"/>
                                    </p:animScale>
                                    <p:animScale>
                                      <p:cBhvr>
                                        <p:cTn id="14" dur="166" decel="50000">
                                          <p:stCondLst>
                                            <p:cond delay="676"/>
                                          </p:stCondLst>
                                        </p:cTn>
                                        <p:tgtEl>
                                          <p:spTgt spid="3">
                                            <p:txEl>
                                              <p:pRg st="6" end="6"/>
                                            </p:txEl>
                                          </p:spTgt>
                                        </p:tgtEl>
                                      </p:cBhvr>
                                      <p:to x="100000" y="100000"/>
                                    </p:animScale>
                                    <p:animScale>
                                      <p:cBhvr>
                                        <p:cTn id="15" dur="26">
                                          <p:stCondLst>
                                            <p:cond delay="1312"/>
                                          </p:stCondLst>
                                        </p:cTn>
                                        <p:tgtEl>
                                          <p:spTgt spid="3">
                                            <p:txEl>
                                              <p:pRg st="6" end="6"/>
                                            </p:txEl>
                                          </p:spTgt>
                                        </p:tgtEl>
                                      </p:cBhvr>
                                      <p:to x="100000" y="80000"/>
                                    </p:animScale>
                                    <p:animScale>
                                      <p:cBhvr>
                                        <p:cTn id="16" dur="166" decel="50000">
                                          <p:stCondLst>
                                            <p:cond delay="1338"/>
                                          </p:stCondLst>
                                        </p:cTn>
                                        <p:tgtEl>
                                          <p:spTgt spid="3">
                                            <p:txEl>
                                              <p:pRg st="6" end="6"/>
                                            </p:txEl>
                                          </p:spTgt>
                                        </p:tgtEl>
                                      </p:cBhvr>
                                      <p:to x="100000" y="100000"/>
                                    </p:animScale>
                                    <p:animScale>
                                      <p:cBhvr>
                                        <p:cTn id="17" dur="26">
                                          <p:stCondLst>
                                            <p:cond delay="1642"/>
                                          </p:stCondLst>
                                        </p:cTn>
                                        <p:tgtEl>
                                          <p:spTgt spid="3">
                                            <p:txEl>
                                              <p:pRg st="6" end="6"/>
                                            </p:txEl>
                                          </p:spTgt>
                                        </p:tgtEl>
                                      </p:cBhvr>
                                      <p:to x="100000" y="90000"/>
                                    </p:animScale>
                                    <p:animScale>
                                      <p:cBhvr>
                                        <p:cTn id="18" dur="166" decel="50000">
                                          <p:stCondLst>
                                            <p:cond delay="1668"/>
                                          </p:stCondLst>
                                        </p:cTn>
                                        <p:tgtEl>
                                          <p:spTgt spid="3">
                                            <p:txEl>
                                              <p:pRg st="6" end="6"/>
                                            </p:txEl>
                                          </p:spTgt>
                                        </p:tgtEl>
                                      </p:cBhvr>
                                      <p:to x="100000" y="100000"/>
                                    </p:animScale>
                                    <p:animScale>
                                      <p:cBhvr>
                                        <p:cTn id="19" dur="26">
                                          <p:stCondLst>
                                            <p:cond delay="1808"/>
                                          </p:stCondLst>
                                        </p:cTn>
                                        <p:tgtEl>
                                          <p:spTgt spid="3">
                                            <p:txEl>
                                              <p:pRg st="6" end="6"/>
                                            </p:txEl>
                                          </p:spTgt>
                                        </p:tgtEl>
                                      </p:cBhvr>
                                      <p:to x="100000" y="95000"/>
                                    </p:animScale>
                                    <p:animScale>
                                      <p:cBhvr>
                                        <p:cTn id="20" dur="166" decel="50000">
                                          <p:stCondLst>
                                            <p:cond delay="1834"/>
                                          </p:stCondLst>
                                        </p:cTn>
                                        <p:tgtEl>
                                          <p:spTgt spid="3">
                                            <p:txEl>
                                              <p:pRg st="6" end="6"/>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down)">
                                      <p:cBhvr>
                                        <p:cTn id="23" dur="580">
                                          <p:stCondLst>
                                            <p:cond delay="0"/>
                                          </p:stCondLst>
                                        </p:cTn>
                                        <p:tgtEl>
                                          <p:spTgt spid="3">
                                            <p:txEl>
                                              <p:pRg st="7" end="7"/>
                                            </p:txEl>
                                          </p:spTgt>
                                        </p:tgtEl>
                                      </p:cBhvr>
                                    </p:animEffect>
                                    <p:anim calcmode="lin" valueType="num">
                                      <p:cBhvr>
                                        <p:cTn id="2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7" end="7"/>
                                            </p:txEl>
                                          </p:spTgt>
                                        </p:tgtEl>
                                      </p:cBhvr>
                                      <p:to x="100000" y="60000"/>
                                    </p:animScale>
                                    <p:animScale>
                                      <p:cBhvr>
                                        <p:cTn id="30" dur="166" decel="50000">
                                          <p:stCondLst>
                                            <p:cond delay="676"/>
                                          </p:stCondLst>
                                        </p:cTn>
                                        <p:tgtEl>
                                          <p:spTgt spid="3">
                                            <p:txEl>
                                              <p:pRg st="7" end="7"/>
                                            </p:txEl>
                                          </p:spTgt>
                                        </p:tgtEl>
                                      </p:cBhvr>
                                      <p:to x="100000" y="100000"/>
                                    </p:animScale>
                                    <p:animScale>
                                      <p:cBhvr>
                                        <p:cTn id="31" dur="26">
                                          <p:stCondLst>
                                            <p:cond delay="1312"/>
                                          </p:stCondLst>
                                        </p:cTn>
                                        <p:tgtEl>
                                          <p:spTgt spid="3">
                                            <p:txEl>
                                              <p:pRg st="7" end="7"/>
                                            </p:txEl>
                                          </p:spTgt>
                                        </p:tgtEl>
                                      </p:cBhvr>
                                      <p:to x="100000" y="80000"/>
                                    </p:animScale>
                                    <p:animScale>
                                      <p:cBhvr>
                                        <p:cTn id="32" dur="166" decel="50000">
                                          <p:stCondLst>
                                            <p:cond delay="1338"/>
                                          </p:stCondLst>
                                        </p:cTn>
                                        <p:tgtEl>
                                          <p:spTgt spid="3">
                                            <p:txEl>
                                              <p:pRg st="7" end="7"/>
                                            </p:txEl>
                                          </p:spTgt>
                                        </p:tgtEl>
                                      </p:cBhvr>
                                      <p:to x="100000" y="100000"/>
                                    </p:animScale>
                                    <p:animScale>
                                      <p:cBhvr>
                                        <p:cTn id="33" dur="26">
                                          <p:stCondLst>
                                            <p:cond delay="1642"/>
                                          </p:stCondLst>
                                        </p:cTn>
                                        <p:tgtEl>
                                          <p:spTgt spid="3">
                                            <p:txEl>
                                              <p:pRg st="7" end="7"/>
                                            </p:txEl>
                                          </p:spTgt>
                                        </p:tgtEl>
                                      </p:cBhvr>
                                      <p:to x="100000" y="90000"/>
                                    </p:animScale>
                                    <p:animScale>
                                      <p:cBhvr>
                                        <p:cTn id="34" dur="166" decel="50000">
                                          <p:stCondLst>
                                            <p:cond delay="1668"/>
                                          </p:stCondLst>
                                        </p:cTn>
                                        <p:tgtEl>
                                          <p:spTgt spid="3">
                                            <p:txEl>
                                              <p:pRg st="7" end="7"/>
                                            </p:txEl>
                                          </p:spTgt>
                                        </p:tgtEl>
                                      </p:cBhvr>
                                      <p:to x="100000" y="100000"/>
                                    </p:animScale>
                                    <p:animScale>
                                      <p:cBhvr>
                                        <p:cTn id="35" dur="26">
                                          <p:stCondLst>
                                            <p:cond delay="1808"/>
                                          </p:stCondLst>
                                        </p:cTn>
                                        <p:tgtEl>
                                          <p:spTgt spid="3">
                                            <p:txEl>
                                              <p:pRg st="7" end="7"/>
                                            </p:txEl>
                                          </p:spTgt>
                                        </p:tgtEl>
                                      </p:cBhvr>
                                      <p:to x="100000" y="95000"/>
                                    </p:animScale>
                                    <p:animScale>
                                      <p:cBhvr>
                                        <p:cTn id="36" dur="166" decel="50000">
                                          <p:stCondLst>
                                            <p:cond delay="1834"/>
                                          </p:stCondLst>
                                        </p:cTn>
                                        <p:tgtEl>
                                          <p:spTgt spid="3">
                                            <p:txEl>
                                              <p:pRg st="7" end="7"/>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FF00"/>
                </a:solidFill>
                <a:cs typeface="B Titr" panose="00000700000000000000" pitchFamily="2" charset="-78"/>
              </a:rPr>
              <a:t>تفاوت پول با سایر اموال</a:t>
            </a:r>
            <a:endParaRPr lang="en-US" dirty="0">
              <a:solidFill>
                <a:srgbClr val="FFFF00"/>
              </a:solidFill>
              <a:cs typeface="B Titr" panose="00000700000000000000" pitchFamily="2" charset="-78"/>
            </a:endParaRPr>
          </a:p>
        </p:txBody>
      </p:sp>
      <p:sp>
        <p:nvSpPr>
          <p:cNvPr id="3" name="Content Placeholder 2"/>
          <p:cNvSpPr>
            <a:spLocks noGrp="1"/>
          </p:cNvSpPr>
          <p:nvPr>
            <p:ph idx="1"/>
          </p:nvPr>
        </p:nvSpPr>
        <p:spPr/>
        <p:txBody>
          <a:bodyPr/>
          <a:lstStyle/>
          <a:p>
            <a:pPr algn="r" rtl="1"/>
            <a:endParaRPr lang="en-US" dirty="0"/>
          </a:p>
        </p:txBody>
      </p:sp>
      <p:sp>
        <p:nvSpPr>
          <p:cNvPr id="4" name="Oval 3"/>
          <p:cNvSpPr/>
          <p:nvPr/>
        </p:nvSpPr>
        <p:spPr>
          <a:xfrm>
            <a:off x="4797917" y="2207438"/>
            <a:ext cx="2266681" cy="1468191"/>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a-IR" dirty="0" smtClean="0">
                <a:solidFill>
                  <a:schemeClr val="bg1"/>
                </a:solidFill>
                <a:cs typeface="B Titr" panose="00000700000000000000" pitchFamily="2" charset="-78"/>
              </a:rPr>
              <a:t>عرضه پول های اعتباری</a:t>
            </a:r>
            <a:endParaRPr lang="en-US" dirty="0">
              <a:solidFill>
                <a:schemeClr val="bg1"/>
              </a:solidFill>
              <a:cs typeface="B Titr" panose="00000700000000000000" pitchFamily="2" charset="-78"/>
            </a:endParaRPr>
          </a:p>
        </p:txBody>
      </p:sp>
      <p:sp>
        <p:nvSpPr>
          <p:cNvPr id="5" name="Oval 4"/>
          <p:cNvSpPr/>
          <p:nvPr/>
        </p:nvSpPr>
        <p:spPr>
          <a:xfrm>
            <a:off x="4885386" y="4581258"/>
            <a:ext cx="2421228" cy="146819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a-IR" sz="2000" dirty="0" smtClean="0">
                <a:solidFill>
                  <a:schemeClr val="bg1"/>
                </a:solidFill>
                <a:cs typeface="B Titr" panose="00000700000000000000" pitchFamily="2" charset="-78"/>
              </a:rPr>
              <a:t>فنا ناپذیری</a:t>
            </a:r>
            <a:endParaRPr lang="en-US" sz="2000" dirty="0">
              <a:solidFill>
                <a:schemeClr val="bg1"/>
              </a:solidFill>
              <a:cs typeface="B Titr" panose="00000700000000000000" pitchFamily="2" charset="-78"/>
            </a:endParaRPr>
          </a:p>
        </p:txBody>
      </p:sp>
      <p:sp>
        <p:nvSpPr>
          <p:cNvPr id="6" name="Oval 5"/>
          <p:cNvSpPr/>
          <p:nvPr/>
        </p:nvSpPr>
        <p:spPr>
          <a:xfrm>
            <a:off x="685800" y="3113067"/>
            <a:ext cx="2485623" cy="146819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dirty="0" smtClean="0">
                <a:solidFill>
                  <a:schemeClr val="bg1"/>
                </a:solidFill>
                <a:cs typeface="B Titr" panose="00000700000000000000" pitchFamily="2" charset="-78"/>
              </a:rPr>
              <a:t>منشأ ارزش مبادله ای</a:t>
            </a:r>
            <a:endParaRPr lang="en-US" dirty="0">
              <a:solidFill>
                <a:schemeClr val="bg1"/>
              </a:solidFill>
              <a:cs typeface="B Titr" panose="00000700000000000000" pitchFamily="2" charset="-78"/>
            </a:endParaRPr>
          </a:p>
        </p:txBody>
      </p:sp>
      <p:sp>
        <p:nvSpPr>
          <p:cNvPr id="7" name="Oval 6"/>
          <p:cNvSpPr/>
          <p:nvPr/>
        </p:nvSpPr>
        <p:spPr>
          <a:xfrm>
            <a:off x="8428149" y="3113067"/>
            <a:ext cx="2338590" cy="146819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dirty="0" smtClean="0">
                <a:solidFill>
                  <a:schemeClr val="bg1"/>
                </a:solidFill>
                <a:cs typeface="B Titr" panose="00000700000000000000" pitchFamily="2" charset="-78"/>
              </a:rPr>
              <a:t>ماهیت پول های اعتباری</a:t>
            </a:r>
            <a:endParaRPr lang="en-US" dirty="0">
              <a:solidFill>
                <a:schemeClr val="bg1"/>
              </a:solidFill>
              <a:cs typeface="B Titr" panose="00000700000000000000" pitchFamily="2" charset="-78"/>
            </a:endParaRPr>
          </a:p>
        </p:txBody>
      </p:sp>
    </p:spTree>
    <p:extLst>
      <p:ext uri="{BB962C8B-B14F-4D97-AF65-F5344CB8AC3E}">
        <p14:creationId xmlns:p14="http://schemas.microsoft.com/office/powerpoint/2010/main" val="1589408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ppt_w</p:attrName>
                                        </p:attrNameLst>
                                      </p:cBhvr>
                                      <p:tavLst>
                                        <p:tav tm="0" fmla="#ppt_w*sin(2.5*pi*$)">
                                          <p:val>
                                            <p:fltVal val="0"/>
                                          </p:val>
                                        </p:tav>
                                        <p:tav tm="100000">
                                          <p:val>
                                            <p:fltVal val="1"/>
                                          </p:val>
                                        </p:tav>
                                      </p:tavLst>
                                    </p:anim>
                                    <p:anim calcmode="lin" valueType="num">
                                      <p:cBhvr>
                                        <p:cTn id="23"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anim calcmode="lin" valueType="num">
                                      <p:cBhvr>
                                        <p:cTn id="29" dur="2000" fill="hold"/>
                                        <p:tgtEl>
                                          <p:spTgt spid="5"/>
                                        </p:tgtEl>
                                        <p:attrNameLst>
                                          <p:attrName>ppt_w</p:attrName>
                                        </p:attrNameLst>
                                      </p:cBhvr>
                                      <p:tavLst>
                                        <p:tav tm="0" fmla="#ppt_w*sin(2.5*pi*$)">
                                          <p:val>
                                            <p:fltVal val="0"/>
                                          </p:val>
                                        </p:tav>
                                        <p:tav tm="100000">
                                          <p:val>
                                            <p:fltVal val="1"/>
                                          </p:val>
                                        </p:tav>
                                      </p:tavLst>
                                    </p:anim>
                                    <p:anim calcmode="lin" valueType="num">
                                      <p:cBhvr>
                                        <p:cTn id="30"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92D050"/>
                </a:solidFill>
                <a:cs typeface="B Titr" panose="00000700000000000000" pitchFamily="2" charset="-78"/>
              </a:rPr>
              <a:t>ماهیت پول های اعتباری</a:t>
            </a:r>
            <a:br>
              <a:rPr lang="fa-IR" dirty="0">
                <a:solidFill>
                  <a:srgbClr val="92D050"/>
                </a:solidFill>
                <a:cs typeface="B Titr" panose="00000700000000000000" pitchFamily="2" charset="-78"/>
              </a:rPr>
            </a:br>
            <a:endParaRPr lang="en-US" dirty="0">
              <a:solidFill>
                <a:srgbClr val="92D050"/>
              </a:solidFill>
              <a:cs typeface="B Titr" panose="00000700000000000000" pitchFamily="2" charset="-78"/>
            </a:endParaRPr>
          </a:p>
        </p:txBody>
      </p:sp>
      <p:sp>
        <p:nvSpPr>
          <p:cNvPr id="3" name="Content Placeholder 2"/>
          <p:cNvSpPr>
            <a:spLocks noGrp="1"/>
          </p:cNvSpPr>
          <p:nvPr>
            <p:ph idx="1"/>
          </p:nvPr>
        </p:nvSpPr>
        <p:spPr/>
        <p:txBody>
          <a:bodyPr/>
          <a:lstStyle/>
          <a:p>
            <a:pPr algn="r" rtl="1">
              <a:buFont typeface="Wingdings" panose="05000000000000000000" pitchFamily="2" charset="2"/>
              <a:buChar char="ü"/>
            </a:pPr>
            <a:r>
              <a:rPr lang="fa-IR" dirty="0" smtClean="0">
                <a:solidFill>
                  <a:srgbClr val="92D050"/>
                </a:solidFill>
                <a:cs typeface="B Nazanin" panose="00000400000000000000" pitchFamily="2" charset="-78"/>
              </a:rPr>
              <a:t> ماهیت پول ارزش مبادله ای خالص است و بدین جهت ارزش مصرفی پول در ارزش مبادله ای آن است</a:t>
            </a:r>
          </a:p>
          <a:p>
            <a:pPr marL="0" indent="0" algn="r" rtl="1">
              <a:buNone/>
            </a:pPr>
            <a:endParaRPr lang="fa-IR" dirty="0" smtClean="0">
              <a:solidFill>
                <a:srgbClr val="92D050"/>
              </a:solidFill>
              <a:cs typeface="B Nazanin" panose="00000400000000000000" pitchFamily="2" charset="-78"/>
            </a:endParaRPr>
          </a:p>
          <a:p>
            <a:pPr algn="r" rtl="1">
              <a:buFont typeface="Wingdings" panose="05000000000000000000" pitchFamily="2" charset="2"/>
              <a:buChar char="ü"/>
            </a:pPr>
            <a:r>
              <a:rPr lang="fa-IR" dirty="0">
                <a:solidFill>
                  <a:srgbClr val="92D050"/>
                </a:solidFill>
                <a:cs typeface="B Nazanin" panose="00000400000000000000" pitchFamily="2" charset="-78"/>
              </a:rPr>
              <a:t> </a:t>
            </a:r>
            <a:r>
              <a:rPr lang="fa-IR" dirty="0" smtClean="0">
                <a:solidFill>
                  <a:srgbClr val="92D050"/>
                </a:solidFill>
                <a:cs typeface="B Nazanin" panose="00000400000000000000" pitchFamily="2" charset="-78"/>
              </a:rPr>
              <a:t>سایر کالا ها علاوه بر ارزش مبادله ای ارزش مصرفی هم دارند و این دو ارزش قابل تفکیک است</a:t>
            </a:r>
          </a:p>
          <a:p>
            <a:pPr marL="0" indent="0" algn="r" rtl="1">
              <a:buNone/>
            </a:pPr>
            <a:endParaRPr lang="fa-IR" dirty="0" smtClean="0">
              <a:solidFill>
                <a:srgbClr val="92D050"/>
              </a:solidFill>
              <a:cs typeface="B Nazanin" panose="00000400000000000000" pitchFamily="2" charset="-78"/>
            </a:endParaRPr>
          </a:p>
          <a:p>
            <a:pPr algn="r" rtl="1">
              <a:buFont typeface="Wingdings" panose="05000000000000000000" pitchFamily="2" charset="2"/>
              <a:buChar char="ü"/>
            </a:pPr>
            <a:r>
              <a:rPr lang="fa-IR" dirty="0">
                <a:solidFill>
                  <a:srgbClr val="92D050"/>
                </a:solidFill>
                <a:cs typeface="B Nazanin" panose="00000400000000000000" pitchFamily="2" charset="-78"/>
              </a:rPr>
              <a:t> </a:t>
            </a:r>
            <a:r>
              <a:rPr lang="fa-IR" dirty="0" smtClean="0">
                <a:solidFill>
                  <a:srgbClr val="92D050"/>
                </a:solidFill>
                <a:cs typeface="B Nazanin" panose="00000400000000000000" pitchFamily="2" charset="-78"/>
              </a:rPr>
              <a:t>با از دست رفتن ارزش مبادله ای اموال حقیقی ارزش مصرفی آنها باقی می ماند</a:t>
            </a:r>
          </a:p>
          <a:p>
            <a:pPr marL="0" indent="0" algn="r" rtl="1">
              <a:buNone/>
            </a:pPr>
            <a:endParaRPr lang="fa-IR" dirty="0" smtClean="0">
              <a:solidFill>
                <a:srgbClr val="92D050"/>
              </a:solidFill>
              <a:cs typeface="B Nazanin" panose="00000400000000000000" pitchFamily="2" charset="-78"/>
            </a:endParaRPr>
          </a:p>
          <a:p>
            <a:pPr algn="r" rtl="1">
              <a:buFont typeface="Wingdings" panose="05000000000000000000" pitchFamily="2" charset="2"/>
              <a:buChar char="ü"/>
            </a:pPr>
            <a:r>
              <a:rPr lang="fa-IR" dirty="0">
                <a:solidFill>
                  <a:srgbClr val="92D050"/>
                </a:solidFill>
                <a:cs typeface="B Nazanin" panose="00000400000000000000" pitchFamily="2" charset="-78"/>
              </a:rPr>
              <a:t> </a:t>
            </a:r>
            <a:r>
              <a:rPr lang="fa-IR" dirty="0" smtClean="0">
                <a:solidFill>
                  <a:srgbClr val="92D050"/>
                </a:solidFill>
                <a:cs typeface="B Nazanin" panose="00000400000000000000" pitchFamily="2" charset="-78"/>
              </a:rPr>
              <a:t>این تفاوت بین پول و سایر اموال پول را به عنوان پدیده جدیدی درآورده است</a:t>
            </a:r>
            <a:endParaRPr lang="en-US" dirty="0">
              <a:solidFill>
                <a:srgbClr val="92D050"/>
              </a:solidFill>
              <a:cs typeface="B Nazanin" panose="00000400000000000000" pitchFamily="2" charset="-78"/>
            </a:endParaRPr>
          </a:p>
        </p:txBody>
      </p:sp>
    </p:spTree>
    <p:extLst>
      <p:ext uri="{BB962C8B-B14F-4D97-AF65-F5344CB8AC3E}">
        <p14:creationId xmlns:p14="http://schemas.microsoft.com/office/powerpoint/2010/main" val="1118889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anose="00000700000000000000" pitchFamily="2" charset="-78"/>
              </a:rPr>
              <a:t>عرضه پول های اعتباری</a:t>
            </a:r>
            <a:endParaRPr lang="en-US" dirty="0">
              <a:solidFill>
                <a:srgbClr val="FF0000"/>
              </a:solidFill>
              <a:cs typeface="B Titr" panose="00000700000000000000" pitchFamily="2" charset="-78"/>
            </a:endParaRPr>
          </a:p>
        </p:txBody>
      </p:sp>
      <p:sp>
        <p:nvSpPr>
          <p:cNvPr id="3" name="Content Placeholder 2"/>
          <p:cNvSpPr>
            <a:spLocks noGrp="1"/>
          </p:cNvSpPr>
          <p:nvPr>
            <p:ph idx="1"/>
          </p:nvPr>
        </p:nvSpPr>
        <p:spPr/>
        <p:txBody>
          <a:bodyPr/>
          <a:lstStyle/>
          <a:p>
            <a:pPr algn="r" rtl="1">
              <a:buFont typeface="Wingdings" panose="05000000000000000000" pitchFamily="2" charset="2"/>
              <a:buChar char="ü"/>
            </a:pPr>
            <a:r>
              <a:rPr lang="fa-IR" dirty="0" smtClean="0">
                <a:solidFill>
                  <a:srgbClr val="FF0000"/>
                </a:solidFill>
                <a:cs typeface="B Nazanin" panose="00000400000000000000" pitchFamily="2" charset="-78"/>
              </a:rPr>
              <a:t> در عرضه یا تولید همه ی اموال محدودیت های فیزیکی وجود دارد اما در تولید پول های اعتباری به دلیل فراوانی و ارزانی موادی که از آنها ساخته می شوند هیچ محدودیتی وجود ندارد</a:t>
            </a:r>
          </a:p>
          <a:p>
            <a:pPr marL="0" indent="0" algn="r" rtl="1">
              <a:buNone/>
            </a:pPr>
            <a:endParaRPr lang="fa-IR" dirty="0" smtClean="0">
              <a:solidFill>
                <a:srgbClr val="FF0000"/>
              </a:solidFill>
              <a:cs typeface="B Nazanin" panose="00000400000000000000" pitchFamily="2" charset="-78"/>
            </a:endParaRPr>
          </a:p>
          <a:p>
            <a:pPr algn="r" rtl="1">
              <a:buFont typeface="Wingdings" panose="05000000000000000000" pitchFamily="2" charset="2"/>
              <a:buChar char="ü"/>
            </a:pPr>
            <a:r>
              <a:rPr lang="fa-IR" dirty="0">
                <a:solidFill>
                  <a:srgbClr val="FF0000"/>
                </a:solidFill>
                <a:cs typeface="B Nazanin" panose="00000400000000000000" pitchFamily="2" charset="-78"/>
              </a:rPr>
              <a:t> </a:t>
            </a:r>
            <a:r>
              <a:rPr lang="fa-IR" dirty="0" smtClean="0">
                <a:solidFill>
                  <a:srgbClr val="FF0000"/>
                </a:solidFill>
                <a:cs typeface="B Nazanin" panose="00000400000000000000" pitchFamily="2" charset="-78"/>
              </a:rPr>
              <a:t>محدودیت در عرضه کالاهای حقیقی در ارزش و قیمت آنها مؤثر است و ارزش آنها با توجه به عرضه و تقاضا بازار تعیین   می شود ولی به دلیل محدودیت های تولید کمتر دچار نوسانات شدید می شوند </a:t>
            </a:r>
          </a:p>
          <a:p>
            <a:pPr marL="0" indent="0" algn="r" rtl="1">
              <a:buNone/>
            </a:pPr>
            <a:endParaRPr lang="fa-IR" dirty="0" smtClean="0">
              <a:solidFill>
                <a:srgbClr val="FF0000"/>
              </a:solidFill>
              <a:cs typeface="B Nazanin" panose="00000400000000000000" pitchFamily="2" charset="-78"/>
            </a:endParaRPr>
          </a:p>
          <a:p>
            <a:pPr algn="r" rtl="1">
              <a:buFont typeface="Wingdings" panose="05000000000000000000" pitchFamily="2" charset="2"/>
              <a:buChar char="ü"/>
            </a:pPr>
            <a:r>
              <a:rPr lang="fa-IR" dirty="0" smtClean="0">
                <a:solidFill>
                  <a:srgbClr val="FF0000"/>
                </a:solidFill>
                <a:cs typeface="B Nazanin" panose="00000400000000000000" pitchFamily="2" charset="-78"/>
              </a:rPr>
              <a:t>پول های اعتباری به علت آسان بودن ساخت و بی ارزش یا کم ارزش بودن مواد تشکیل دهنده آنها </a:t>
            </a:r>
            <a:r>
              <a:rPr lang="fa-IR" dirty="0" err="1" smtClean="0">
                <a:solidFill>
                  <a:srgbClr val="FF0000"/>
                </a:solidFill>
                <a:cs typeface="B Nazanin" panose="00000400000000000000" pitchFamily="2" charset="-78"/>
              </a:rPr>
              <a:t>چناچه</a:t>
            </a:r>
            <a:r>
              <a:rPr lang="fa-IR" dirty="0" smtClean="0">
                <a:solidFill>
                  <a:srgbClr val="FF0000"/>
                </a:solidFill>
                <a:cs typeface="B Nazanin" panose="00000400000000000000" pitchFamily="2" charset="-78"/>
              </a:rPr>
              <a:t> محدودیتی برای چاپ و عرضه آنها نباشد ممکن است در فاصله زمانی کوتاهی از ارزش ساقط شوند.</a:t>
            </a:r>
            <a:endParaRPr lang="fa-IR" dirty="0">
              <a:solidFill>
                <a:srgbClr val="FF0000"/>
              </a:solidFill>
              <a:cs typeface="B Nazanin" panose="00000400000000000000" pitchFamily="2" charset="-78"/>
            </a:endParaRPr>
          </a:p>
          <a:p>
            <a:pPr marL="0" indent="0" algn="r" rtl="1">
              <a:buNone/>
            </a:pPr>
            <a:endParaRPr lang="fa-IR" dirty="0" smtClean="0">
              <a:solidFill>
                <a:srgbClr val="FF0000"/>
              </a:solidFill>
              <a:cs typeface="B Nazanin" panose="00000400000000000000" pitchFamily="2" charset="-78"/>
            </a:endParaRPr>
          </a:p>
        </p:txBody>
      </p:sp>
    </p:spTree>
    <p:extLst>
      <p:ext uri="{BB962C8B-B14F-4D97-AF65-F5344CB8AC3E}">
        <p14:creationId xmlns:p14="http://schemas.microsoft.com/office/powerpoint/2010/main" val="2350489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chemeClr val="accent1">
                    <a:lumMod val="40000"/>
                    <a:lumOff val="60000"/>
                  </a:schemeClr>
                </a:solidFill>
                <a:cs typeface="B Titr" panose="00000700000000000000" pitchFamily="2" charset="-78"/>
              </a:rPr>
              <a:t>منشأ ارزش مبادله ای</a:t>
            </a:r>
            <a:endParaRPr lang="en-US" dirty="0">
              <a:solidFill>
                <a:schemeClr val="accent1">
                  <a:lumMod val="40000"/>
                  <a:lumOff val="60000"/>
                </a:schemeClr>
              </a:solidFill>
              <a:cs typeface="B Titr" panose="00000700000000000000" pitchFamily="2" charset="-78"/>
            </a:endParaRPr>
          </a:p>
        </p:txBody>
      </p:sp>
      <p:sp>
        <p:nvSpPr>
          <p:cNvPr id="3" name="Content Placeholder 2"/>
          <p:cNvSpPr>
            <a:spLocks noGrp="1"/>
          </p:cNvSpPr>
          <p:nvPr>
            <p:ph idx="1"/>
          </p:nvPr>
        </p:nvSpPr>
        <p:spPr/>
        <p:txBody>
          <a:bodyPr/>
          <a:lstStyle/>
          <a:p>
            <a:pPr algn="r" rtl="1">
              <a:buFont typeface="Wingdings" panose="05000000000000000000" pitchFamily="2" charset="2"/>
              <a:buChar char="ü"/>
            </a:pPr>
            <a:r>
              <a:rPr lang="fa-IR" dirty="0" smtClean="0">
                <a:solidFill>
                  <a:schemeClr val="accent1">
                    <a:lumMod val="40000"/>
                    <a:lumOff val="60000"/>
                  </a:schemeClr>
                </a:solidFill>
              </a:rPr>
              <a:t> ارزش مبادله ای کالاهای حقیقی </a:t>
            </a:r>
            <a:r>
              <a:rPr lang="fa-IR" dirty="0" err="1" smtClean="0">
                <a:solidFill>
                  <a:schemeClr val="accent1">
                    <a:lumMod val="40000"/>
                    <a:lumOff val="60000"/>
                  </a:schemeClr>
                </a:solidFill>
              </a:rPr>
              <a:t>عغمدتا</a:t>
            </a:r>
            <a:r>
              <a:rPr lang="fa-IR" dirty="0" smtClean="0">
                <a:solidFill>
                  <a:schemeClr val="accent1">
                    <a:lumMod val="40000"/>
                    <a:lumOff val="60000"/>
                  </a:schemeClr>
                </a:solidFill>
              </a:rPr>
              <a:t> از ارزش مصرفی آنها ناشی می شود</a:t>
            </a:r>
          </a:p>
          <a:p>
            <a:pPr marL="0" indent="0" algn="r" rtl="1">
              <a:buNone/>
            </a:pPr>
            <a:endParaRPr lang="fa-IR" dirty="0" smtClean="0">
              <a:solidFill>
                <a:schemeClr val="accent1">
                  <a:lumMod val="40000"/>
                  <a:lumOff val="60000"/>
                </a:schemeClr>
              </a:solidFill>
            </a:endParaRPr>
          </a:p>
          <a:p>
            <a:pPr algn="r" rtl="1">
              <a:buFont typeface="Wingdings" panose="05000000000000000000" pitchFamily="2" charset="2"/>
              <a:buChar char="ü"/>
            </a:pPr>
            <a:r>
              <a:rPr lang="fa-IR" dirty="0">
                <a:solidFill>
                  <a:schemeClr val="accent1">
                    <a:lumMod val="40000"/>
                    <a:lumOff val="60000"/>
                  </a:schemeClr>
                </a:solidFill>
              </a:rPr>
              <a:t> </a:t>
            </a:r>
            <a:r>
              <a:rPr lang="fa-IR" dirty="0" smtClean="0">
                <a:solidFill>
                  <a:schemeClr val="accent1">
                    <a:lumMod val="40000"/>
                    <a:lumOff val="60000"/>
                  </a:schemeClr>
                </a:solidFill>
              </a:rPr>
              <a:t>ارزش مبادله ای پول های اعتباری صرفا از ناحیه اعتبار </a:t>
            </a:r>
            <a:r>
              <a:rPr lang="fa-IR" dirty="0" err="1" smtClean="0">
                <a:solidFill>
                  <a:schemeClr val="accent1">
                    <a:lumMod val="40000"/>
                    <a:lumOff val="60000"/>
                  </a:schemeClr>
                </a:solidFill>
              </a:rPr>
              <a:t>صادرکننده</a:t>
            </a:r>
            <a:r>
              <a:rPr lang="fa-IR" dirty="0" smtClean="0">
                <a:solidFill>
                  <a:schemeClr val="accent1">
                    <a:lumMod val="40000"/>
                    <a:lumOff val="60000"/>
                  </a:schemeClr>
                </a:solidFill>
              </a:rPr>
              <a:t> آن </a:t>
            </a:r>
            <a:r>
              <a:rPr lang="fa-IR" dirty="0" err="1" smtClean="0">
                <a:solidFill>
                  <a:schemeClr val="accent1">
                    <a:lumMod val="40000"/>
                    <a:lumOff val="60000"/>
                  </a:schemeClr>
                </a:solidFill>
              </a:rPr>
              <a:t>هاست</a:t>
            </a:r>
            <a:endParaRPr lang="fa-IR" dirty="0" smtClean="0">
              <a:solidFill>
                <a:schemeClr val="accent1">
                  <a:lumMod val="40000"/>
                  <a:lumOff val="60000"/>
                </a:schemeClr>
              </a:solidFill>
            </a:endParaRPr>
          </a:p>
          <a:p>
            <a:pPr marL="0" indent="0" algn="r" rtl="1">
              <a:buNone/>
            </a:pPr>
            <a:endParaRPr lang="fa-IR" dirty="0" smtClean="0">
              <a:solidFill>
                <a:schemeClr val="accent1">
                  <a:lumMod val="40000"/>
                  <a:lumOff val="60000"/>
                </a:schemeClr>
              </a:solidFill>
            </a:endParaRPr>
          </a:p>
          <a:p>
            <a:pPr algn="r" rtl="1">
              <a:buFont typeface="Wingdings" panose="05000000000000000000" pitchFamily="2" charset="2"/>
              <a:buChar char="ü"/>
            </a:pPr>
            <a:r>
              <a:rPr lang="fa-IR" dirty="0">
                <a:solidFill>
                  <a:schemeClr val="accent1">
                    <a:lumMod val="40000"/>
                    <a:lumOff val="60000"/>
                  </a:schemeClr>
                </a:solidFill>
              </a:rPr>
              <a:t> </a:t>
            </a:r>
            <a:r>
              <a:rPr lang="fa-IR" dirty="0" smtClean="0">
                <a:solidFill>
                  <a:schemeClr val="accent1">
                    <a:lumMod val="40000"/>
                    <a:lumOff val="60000"/>
                  </a:schemeClr>
                </a:solidFill>
              </a:rPr>
              <a:t>در سایر کالا ها در هنگام مبادلات ارزش مصرفی مبنا قرار می گیرد و طی قرارداد کالا ها با یکدیگر مبادله     می شوند</a:t>
            </a:r>
          </a:p>
          <a:p>
            <a:pPr marL="0" indent="0" algn="r" rtl="1">
              <a:buNone/>
            </a:pPr>
            <a:endParaRPr lang="fa-IR" dirty="0" smtClean="0">
              <a:solidFill>
                <a:schemeClr val="accent1">
                  <a:lumMod val="40000"/>
                  <a:lumOff val="60000"/>
                </a:schemeClr>
              </a:solidFill>
            </a:endParaRPr>
          </a:p>
          <a:p>
            <a:pPr algn="r" rtl="1">
              <a:buFont typeface="Wingdings" panose="05000000000000000000" pitchFamily="2" charset="2"/>
              <a:buChar char="ü"/>
            </a:pPr>
            <a:r>
              <a:rPr lang="fa-IR" dirty="0">
                <a:solidFill>
                  <a:schemeClr val="accent1">
                    <a:lumMod val="40000"/>
                    <a:lumOff val="60000"/>
                  </a:schemeClr>
                </a:solidFill>
              </a:rPr>
              <a:t> </a:t>
            </a:r>
            <a:r>
              <a:rPr lang="fa-IR" dirty="0" smtClean="0">
                <a:solidFill>
                  <a:schemeClr val="accent1">
                    <a:lumMod val="40000"/>
                    <a:lumOff val="60000"/>
                  </a:schemeClr>
                </a:solidFill>
              </a:rPr>
              <a:t>در پول های اعتباری علاوه بر قرارداد </a:t>
            </a:r>
            <a:r>
              <a:rPr lang="fa-IR" dirty="0" err="1" smtClean="0">
                <a:solidFill>
                  <a:schemeClr val="accent1">
                    <a:lumMod val="40000"/>
                    <a:lumOff val="60000"/>
                  </a:schemeClr>
                </a:solidFill>
              </a:rPr>
              <a:t>مالیت</a:t>
            </a:r>
            <a:r>
              <a:rPr lang="fa-IR" dirty="0" smtClean="0">
                <a:solidFill>
                  <a:schemeClr val="accent1">
                    <a:lumMod val="40000"/>
                    <a:lumOff val="60000"/>
                  </a:schemeClr>
                </a:solidFill>
              </a:rPr>
              <a:t> و ارزش مبادله ای آنها وابسته به اعتبار صادر کننده آن </a:t>
            </a:r>
            <a:r>
              <a:rPr lang="fa-IR" dirty="0" err="1" smtClean="0">
                <a:solidFill>
                  <a:schemeClr val="accent1">
                    <a:lumMod val="40000"/>
                    <a:lumOff val="60000"/>
                  </a:schemeClr>
                </a:solidFill>
              </a:rPr>
              <a:t>هاست</a:t>
            </a:r>
            <a:endParaRPr lang="fa-IR" dirty="0" smtClean="0">
              <a:solidFill>
                <a:schemeClr val="accent1">
                  <a:lumMod val="40000"/>
                  <a:lumOff val="60000"/>
                </a:schemeClr>
              </a:solidFill>
            </a:endParaRPr>
          </a:p>
          <a:p>
            <a:pPr marL="0" indent="0" algn="r" rtl="1">
              <a:buNone/>
            </a:pPr>
            <a:endParaRPr lang="en-US" dirty="0">
              <a:solidFill>
                <a:schemeClr val="accent1">
                  <a:lumMod val="40000"/>
                  <a:lumOff val="60000"/>
                </a:schemeClr>
              </a:solidFill>
            </a:endParaRPr>
          </a:p>
        </p:txBody>
      </p:sp>
    </p:spTree>
    <p:extLst>
      <p:ext uri="{BB962C8B-B14F-4D97-AF65-F5344CB8AC3E}">
        <p14:creationId xmlns:p14="http://schemas.microsoft.com/office/powerpoint/2010/main" val="24401281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rgbClr val="FFFF00"/>
                </a:solidFill>
                <a:cs typeface="B Titr" panose="00000700000000000000" pitchFamily="2" charset="-78"/>
              </a:rPr>
              <a:t>فنا ناپذیری</a:t>
            </a:r>
            <a:endParaRPr lang="en-US" dirty="0">
              <a:solidFill>
                <a:srgbClr val="FFFF00"/>
              </a:solidFill>
              <a:cs typeface="B Titr" panose="00000700000000000000" pitchFamily="2" charset="-78"/>
            </a:endParaRPr>
          </a:p>
        </p:txBody>
      </p:sp>
      <p:sp>
        <p:nvSpPr>
          <p:cNvPr id="3" name="Content Placeholder 2"/>
          <p:cNvSpPr>
            <a:spLocks noGrp="1"/>
          </p:cNvSpPr>
          <p:nvPr>
            <p:ph idx="1"/>
          </p:nvPr>
        </p:nvSpPr>
        <p:spPr/>
        <p:txBody>
          <a:bodyPr/>
          <a:lstStyle/>
          <a:p>
            <a:pPr algn="r" rtl="1">
              <a:buFont typeface="Wingdings" panose="05000000000000000000" pitchFamily="2" charset="2"/>
              <a:buChar char="ü"/>
            </a:pPr>
            <a:r>
              <a:rPr lang="fa-IR" dirty="0" smtClean="0">
                <a:solidFill>
                  <a:srgbClr val="FFFF00"/>
                </a:solidFill>
                <a:cs typeface="B Nazanin" panose="00000400000000000000" pitchFamily="2" charset="-78"/>
              </a:rPr>
              <a:t> همه ی کالا ها پس از مصرف مستهلک شده و از ارزش آنها کاسته می شود</a:t>
            </a:r>
          </a:p>
          <a:p>
            <a:pPr marL="0" indent="0" algn="r" rtl="1">
              <a:buNone/>
            </a:pPr>
            <a:endParaRPr lang="fa-IR" dirty="0" smtClean="0">
              <a:solidFill>
                <a:srgbClr val="FFFF00"/>
              </a:solidFill>
              <a:cs typeface="B Nazanin" panose="00000400000000000000" pitchFamily="2" charset="-78"/>
            </a:endParaRPr>
          </a:p>
          <a:p>
            <a:pPr algn="r" rtl="1">
              <a:buFont typeface="Wingdings" panose="05000000000000000000" pitchFamily="2" charset="2"/>
              <a:buChar char="ü"/>
            </a:pPr>
            <a:r>
              <a:rPr lang="fa-IR" dirty="0">
                <a:solidFill>
                  <a:srgbClr val="FFFF00"/>
                </a:solidFill>
                <a:cs typeface="B Nazanin" panose="00000400000000000000" pitchFamily="2" charset="-78"/>
              </a:rPr>
              <a:t> </a:t>
            </a:r>
            <a:r>
              <a:rPr lang="fa-IR" dirty="0" smtClean="0">
                <a:solidFill>
                  <a:srgbClr val="FFFF00"/>
                </a:solidFill>
                <a:cs typeface="B Nazanin" panose="00000400000000000000" pitchFamily="2" charset="-78"/>
              </a:rPr>
              <a:t>پول های اعتباری تا زمانی که مقبولیت عمومی دارند هر چند بار که دست به دست گردند تغییری در ارزش اسمی آنها رخ نخواهد داد و مستهلک </a:t>
            </a:r>
            <a:r>
              <a:rPr lang="fa-IR" dirty="0" err="1" smtClean="0">
                <a:solidFill>
                  <a:srgbClr val="FFFF00"/>
                </a:solidFill>
                <a:cs typeface="B Nazanin" panose="00000400000000000000" pitchFamily="2" charset="-78"/>
              </a:rPr>
              <a:t>نمی</a:t>
            </a:r>
            <a:r>
              <a:rPr lang="fa-IR" dirty="0" smtClean="0">
                <a:solidFill>
                  <a:srgbClr val="FFFF00"/>
                </a:solidFill>
                <a:cs typeface="B Nazanin" panose="00000400000000000000" pitchFamily="2" charset="-78"/>
              </a:rPr>
              <a:t> شوند</a:t>
            </a:r>
            <a:endParaRPr lang="en-US" dirty="0">
              <a:solidFill>
                <a:srgbClr val="FFFF00"/>
              </a:solidFill>
              <a:cs typeface="B Nazanin" panose="00000400000000000000" pitchFamily="2" charset="-78"/>
            </a:endParaRPr>
          </a:p>
        </p:txBody>
      </p:sp>
    </p:spTree>
    <p:extLst>
      <p:ext uri="{BB962C8B-B14F-4D97-AF65-F5344CB8AC3E}">
        <p14:creationId xmlns:p14="http://schemas.microsoft.com/office/powerpoint/2010/main" val="4732515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6"/>
                </a:solidFill>
                <a:cs typeface="B Titr" panose="00000700000000000000" pitchFamily="2" charset="-78"/>
              </a:rPr>
              <a:t>آثار اقتصادی پول</a:t>
            </a:r>
            <a:endParaRPr lang="en-US" dirty="0">
              <a:solidFill>
                <a:schemeClr val="accent6"/>
              </a:solidFill>
              <a:cs typeface="B Titr" panose="00000700000000000000" pitchFamily="2" charset="-78"/>
            </a:endParaRPr>
          </a:p>
        </p:txBody>
      </p:sp>
      <p:sp>
        <p:nvSpPr>
          <p:cNvPr id="3" name="Content Placeholder 2"/>
          <p:cNvSpPr>
            <a:spLocks noGrp="1"/>
          </p:cNvSpPr>
          <p:nvPr>
            <p:ph idx="1"/>
          </p:nvPr>
        </p:nvSpPr>
        <p:spPr/>
        <p:txBody>
          <a:bodyPr/>
          <a:lstStyle/>
          <a:p>
            <a:pPr marL="0" indent="0" algn="r" rtl="1">
              <a:buNone/>
            </a:pPr>
            <a:endParaRPr lang="en-US" dirty="0">
              <a:cs typeface="B Nazanin" panose="00000400000000000000" pitchFamily="2" charset="-78"/>
            </a:endParaRPr>
          </a:p>
        </p:txBody>
      </p:sp>
      <p:sp>
        <p:nvSpPr>
          <p:cNvPr id="4" name="Oval 3"/>
          <p:cNvSpPr/>
          <p:nvPr/>
        </p:nvSpPr>
        <p:spPr>
          <a:xfrm>
            <a:off x="8628978" y="3065171"/>
            <a:ext cx="2150772" cy="81137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dirty="0" smtClean="0">
                <a:cs typeface="B Titr" panose="00000700000000000000" pitchFamily="2" charset="-78"/>
              </a:rPr>
              <a:t>عرضه پول و رشد تولید</a:t>
            </a:r>
            <a:endParaRPr lang="en-US" dirty="0">
              <a:cs typeface="B Titr" panose="00000700000000000000" pitchFamily="2" charset="-78"/>
            </a:endParaRPr>
          </a:p>
        </p:txBody>
      </p:sp>
      <p:sp>
        <p:nvSpPr>
          <p:cNvPr id="5" name="Oval 4"/>
          <p:cNvSpPr/>
          <p:nvPr/>
        </p:nvSpPr>
        <p:spPr>
          <a:xfrm>
            <a:off x="8726644" y="4893972"/>
            <a:ext cx="2053106" cy="81137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dirty="0" smtClean="0">
                <a:cs typeface="B Titr" panose="00000700000000000000" pitchFamily="2" charset="-78"/>
              </a:rPr>
              <a:t>سلطه ناشر پول</a:t>
            </a:r>
            <a:endParaRPr lang="en-US" dirty="0">
              <a:cs typeface="B Titr" panose="00000700000000000000" pitchFamily="2" charset="-78"/>
            </a:endParaRPr>
          </a:p>
        </p:txBody>
      </p:sp>
      <p:sp>
        <p:nvSpPr>
          <p:cNvPr id="6" name="Oval 5"/>
          <p:cNvSpPr/>
          <p:nvPr/>
        </p:nvSpPr>
        <p:spPr>
          <a:xfrm>
            <a:off x="953574" y="4881094"/>
            <a:ext cx="1893196" cy="82424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dirty="0" smtClean="0">
                <a:cs typeface="B Titr" panose="00000700000000000000" pitchFamily="2" charset="-78"/>
              </a:rPr>
              <a:t>توزیع درآمد</a:t>
            </a:r>
            <a:endParaRPr lang="en-US" dirty="0">
              <a:cs typeface="B Titr" panose="00000700000000000000" pitchFamily="2" charset="-78"/>
            </a:endParaRPr>
          </a:p>
        </p:txBody>
      </p:sp>
      <p:sp>
        <p:nvSpPr>
          <p:cNvPr id="7" name="Oval 6"/>
          <p:cNvSpPr/>
          <p:nvPr/>
        </p:nvSpPr>
        <p:spPr>
          <a:xfrm>
            <a:off x="904744" y="3132142"/>
            <a:ext cx="1990856" cy="81137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dirty="0" smtClean="0">
                <a:cs typeface="B Titr" panose="00000700000000000000" pitchFamily="2" charset="-78"/>
              </a:rPr>
              <a:t>تورم</a:t>
            </a:r>
            <a:endParaRPr lang="en-US" dirty="0">
              <a:cs typeface="B Titr" panose="00000700000000000000" pitchFamily="2" charset="-78"/>
            </a:endParaRPr>
          </a:p>
        </p:txBody>
      </p:sp>
    </p:spTree>
    <p:extLst>
      <p:ext uri="{BB962C8B-B14F-4D97-AF65-F5344CB8AC3E}">
        <p14:creationId xmlns:p14="http://schemas.microsoft.com/office/powerpoint/2010/main" val="159930363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80">
                                          <p:stCondLst>
                                            <p:cond delay="0"/>
                                          </p:stCondLst>
                                        </p:cTn>
                                        <p:tgtEl>
                                          <p:spTgt spid="6"/>
                                        </p:tgtEl>
                                      </p:cBhvr>
                                    </p:animEffect>
                                    <p:anim calcmode="lin" valueType="num">
                                      <p:cBhvr>
                                        <p:cTn id="6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tgtEl>
                                      </p:cBhvr>
                                      <p:to x="100000" y="60000"/>
                                    </p:animScale>
                                    <p:animScale>
                                      <p:cBhvr>
                                        <p:cTn id="68" dur="166" decel="50000">
                                          <p:stCondLst>
                                            <p:cond delay="676"/>
                                          </p:stCondLst>
                                        </p:cTn>
                                        <p:tgtEl>
                                          <p:spTgt spid="6"/>
                                        </p:tgtEl>
                                      </p:cBhvr>
                                      <p:to x="100000" y="100000"/>
                                    </p:animScale>
                                    <p:animScale>
                                      <p:cBhvr>
                                        <p:cTn id="69" dur="26">
                                          <p:stCondLst>
                                            <p:cond delay="1312"/>
                                          </p:stCondLst>
                                        </p:cTn>
                                        <p:tgtEl>
                                          <p:spTgt spid="6"/>
                                        </p:tgtEl>
                                      </p:cBhvr>
                                      <p:to x="100000" y="80000"/>
                                    </p:animScale>
                                    <p:animScale>
                                      <p:cBhvr>
                                        <p:cTn id="70" dur="166" decel="50000">
                                          <p:stCondLst>
                                            <p:cond delay="1338"/>
                                          </p:stCondLst>
                                        </p:cTn>
                                        <p:tgtEl>
                                          <p:spTgt spid="6"/>
                                        </p:tgtEl>
                                      </p:cBhvr>
                                      <p:to x="100000" y="100000"/>
                                    </p:animScale>
                                    <p:animScale>
                                      <p:cBhvr>
                                        <p:cTn id="71" dur="26">
                                          <p:stCondLst>
                                            <p:cond delay="1642"/>
                                          </p:stCondLst>
                                        </p:cTn>
                                        <p:tgtEl>
                                          <p:spTgt spid="6"/>
                                        </p:tgtEl>
                                      </p:cBhvr>
                                      <p:to x="100000" y="90000"/>
                                    </p:animScale>
                                    <p:animScale>
                                      <p:cBhvr>
                                        <p:cTn id="72" dur="166" decel="50000">
                                          <p:stCondLst>
                                            <p:cond delay="1668"/>
                                          </p:stCondLst>
                                        </p:cTn>
                                        <p:tgtEl>
                                          <p:spTgt spid="6"/>
                                        </p:tgtEl>
                                      </p:cBhvr>
                                      <p:to x="100000" y="100000"/>
                                    </p:animScale>
                                    <p:animScale>
                                      <p:cBhvr>
                                        <p:cTn id="73" dur="26">
                                          <p:stCondLst>
                                            <p:cond delay="1808"/>
                                          </p:stCondLst>
                                        </p:cTn>
                                        <p:tgtEl>
                                          <p:spTgt spid="6"/>
                                        </p:tgtEl>
                                      </p:cBhvr>
                                      <p:to x="100000" y="95000"/>
                                    </p:animScale>
                                    <p:animScale>
                                      <p:cBhvr>
                                        <p:cTn id="7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6"/>
                </a:solidFill>
                <a:cs typeface="B Titr" panose="00000700000000000000" pitchFamily="2" charset="-78"/>
              </a:rPr>
              <a:t>عرضه پول و رشد تولید</a:t>
            </a:r>
            <a:endParaRPr lang="en-US" dirty="0">
              <a:solidFill>
                <a:schemeClr val="accent6"/>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buFont typeface="Wingdings" panose="05000000000000000000" pitchFamily="2" charset="2"/>
              <a:buChar char="ü"/>
            </a:pPr>
            <a:endParaRPr lang="fa-IR" sz="2800" dirty="0" smtClean="0">
              <a:solidFill>
                <a:schemeClr val="accent6"/>
              </a:solidFill>
              <a:cs typeface="B Nazanin" panose="00000400000000000000" pitchFamily="2" charset="-78"/>
            </a:endParaRPr>
          </a:p>
          <a:p>
            <a:pPr marL="0" indent="0" algn="r" rtl="1">
              <a:buNone/>
            </a:pPr>
            <a:endParaRPr lang="fa-IR" sz="2800" dirty="0">
              <a:solidFill>
                <a:schemeClr val="accent6"/>
              </a:solidFill>
              <a:cs typeface="B Nazanin" panose="00000400000000000000" pitchFamily="2" charset="-78"/>
            </a:endParaRPr>
          </a:p>
          <a:p>
            <a:pPr algn="r" rtl="1">
              <a:buFont typeface="Wingdings" panose="05000000000000000000" pitchFamily="2" charset="2"/>
              <a:buChar char="ü"/>
            </a:pPr>
            <a:r>
              <a:rPr lang="fa-IR" sz="2800" dirty="0" smtClean="0">
                <a:solidFill>
                  <a:schemeClr val="accent6"/>
                </a:solidFill>
                <a:cs typeface="B Nazanin" panose="00000400000000000000" pitchFamily="2" charset="-78"/>
              </a:rPr>
              <a:t> با مناسب بودن موقعیت های اقتصادی جامعه یعنی وجود ظرفیت های تولیدی اشباع نشده و نبودن تنگنا های اقتصادی می توان با افزایش مناسب عرضه پول موجبات رونق اقتصادی را فراهم آورد</a:t>
            </a:r>
            <a:endParaRPr lang="en-US" sz="2800" dirty="0">
              <a:solidFill>
                <a:schemeClr val="accent6"/>
              </a:solidFill>
              <a:cs typeface="B Nazanin" panose="00000400000000000000" pitchFamily="2" charset="-78"/>
            </a:endParaRPr>
          </a:p>
        </p:txBody>
      </p:sp>
    </p:spTree>
    <p:extLst>
      <p:ext uri="{BB962C8B-B14F-4D97-AF65-F5344CB8AC3E}">
        <p14:creationId xmlns:p14="http://schemas.microsoft.com/office/powerpoint/2010/main" val="4025325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chemeClr val="accent1"/>
                </a:solidFill>
                <a:cs typeface="B Titr" panose="00000700000000000000" pitchFamily="2" charset="-78"/>
              </a:rPr>
              <a:t>تورم</a:t>
            </a:r>
            <a:endParaRPr lang="en-US" dirty="0">
              <a:solidFill>
                <a:schemeClr val="accent1"/>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r" rtl="1">
              <a:buNone/>
            </a:pPr>
            <a:endParaRPr lang="fa-IR" sz="2400" dirty="0" smtClean="0">
              <a:solidFill>
                <a:schemeClr val="accent1"/>
              </a:solidFill>
              <a:cs typeface="B Nazanin" panose="00000400000000000000" pitchFamily="2" charset="-78"/>
            </a:endParaRPr>
          </a:p>
          <a:p>
            <a:pPr algn="r" rtl="1">
              <a:buFont typeface="Wingdings" panose="05000000000000000000" pitchFamily="2" charset="2"/>
              <a:buChar char="ü"/>
            </a:pPr>
            <a:endParaRPr lang="fa-IR" sz="2400" dirty="0">
              <a:solidFill>
                <a:schemeClr val="accent1"/>
              </a:solidFill>
              <a:cs typeface="B Nazanin" panose="00000400000000000000" pitchFamily="2" charset="-78"/>
            </a:endParaRPr>
          </a:p>
          <a:p>
            <a:pPr algn="r" rtl="1">
              <a:buFont typeface="Wingdings" panose="05000000000000000000" pitchFamily="2" charset="2"/>
              <a:buChar char="ü"/>
            </a:pPr>
            <a:r>
              <a:rPr lang="fa-IR" sz="2400" dirty="0" smtClean="0">
                <a:solidFill>
                  <a:schemeClr val="accent1"/>
                </a:solidFill>
                <a:cs typeface="B Nazanin" panose="00000400000000000000" pitchFamily="2" charset="-78"/>
              </a:rPr>
              <a:t>افزایش عرضه پول به طور مستقیم موجب به وجود آمدن تقاضا برای تولیدات حقیقی می گردد و اگر ظرفیت های تولید اشباع شده باشند یا تنگناهای تولیدی وجود داشته باشد باعث افزایش قیمت کالاها و خدمات خواهد شد به عبارت دیگر قدرت خرید و ارزش مبادله ای هر واحد پولی کاهش خواهد یافت</a:t>
            </a:r>
            <a:endParaRPr lang="en-US" sz="2400" dirty="0">
              <a:solidFill>
                <a:schemeClr val="accent1"/>
              </a:solidFill>
              <a:cs typeface="B Nazanin" panose="00000400000000000000" pitchFamily="2" charset="-78"/>
            </a:endParaRPr>
          </a:p>
        </p:txBody>
      </p:sp>
    </p:spTree>
    <p:extLst>
      <p:ext uri="{BB962C8B-B14F-4D97-AF65-F5344CB8AC3E}">
        <p14:creationId xmlns:p14="http://schemas.microsoft.com/office/powerpoint/2010/main" val="10381697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rgbClr val="00B050"/>
                </a:solidFill>
                <a:cs typeface="B Titr" panose="00000700000000000000" pitchFamily="2" charset="-78"/>
              </a:rPr>
              <a:t>سلطه ناشر پول</a:t>
            </a:r>
            <a:endParaRPr lang="en-US" dirty="0">
              <a:solidFill>
                <a:srgbClr val="00B050"/>
              </a:solidFill>
              <a:cs typeface="B Titr" panose="00000700000000000000" pitchFamily="2" charset="-78"/>
            </a:endParaRPr>
          </a:p>
        </p:txBody>
      </p:sp>
      <p:sp>
        <p:nvSpPr>
          <p:cNvPr id="3" name="Content Placeholder 2"/>
          <p:cNvSpPr>
            <a:spLocks noGrp="1"/>
          </p:cNvSpPr>
          <p:nvPr>
            <p:ph idx="1"/>
          </p:nvPr>
        </p:nvSpPr>
        <p:spPr/>
        <p:txBody>
          <a:bodyPr>
            <a:normAutofit lnSpcReduction="10000"/>
          </a:bodyPr>
          <a:lstStyle/>
          <a:p>
            <a:pPr algn="r" rtl="1">
              <a:buFont typeface="Wingdings" panose="05000000000000000000" pitchFamily="2" charset="2"/>
              <a:buChar char="ü"/>
            </a:pPr>
            <a:r>
              <a:rPr lang="fa-IR" dirty="0" smtClean="0">
                <a:solidFill>
                  <a:srgbClr val="00B050"/>
                </a:solidFill>
                <a:cs typeface="B Nazanin" panose="00000400000000000000" pitchFamily="2" charset="-78"/>
              </a:rPr>
              <a:t> حق نشر پول اعتباری برای ناشر آن سلطه و حق آقایی ایجاد می کند</a:t>
            </a:r>
          </a:p>
          <a:p>
            <a:pPr marL="0" indent="0" algn="r" rtl="1">
              <a:buNone/>
            </a:pPr>
            <a:endParaRPr lang="fa-IR" dirty="0" smtClean="0">
              <a:solidFill>
                <a:srgbClr val="00B050"/>
              </a:solidFill>
              <a:cs typeface="B Nazanin" panose="00000400000000000000" pitchFamily="2" charset="-78"/>
            </a:endParaRPr>
          </a:p>
          <a:p>
            <a:pPr algn="r" rtl="1">
              <a:buFont typeface="Wingdings" panose="05000000000000000000" pitchFamily="2" charset="2"/>
              <a:buChar char="ü"/>
            </a:pPr>
            <a:r>
              <a:rPr lang="fa-IR" dirty="0" smtClean="0">
                <a:solidFill>
                  <a:srgbClr val="00B050"/>
                </a:solidFill>
                <a:cs typeface="B Nazanin" panose="00000400000000000000" pitchFamily="2" charset="-78"/>
              </a:rPr>
              <a:t> با انتشار پول ناشر نسبت به کالا ها و خدمات حقیقی ایجاد تقاضا می کند</a:t>
            </a:r>
          </a:p>
          <a:p>
            <a:pPr marL="0" indent="0" algn="r" rtl="1">
              <a:buNone/>
            </a:pPr>
            <a:endParaRPr lang="fa-IR" dirty="0" smtClean="0">
              <a:solidFill>
                <a:srgbClr val="00B050"/>
              </a:solidFill>
              <a:cs typeface="B Nazanin" panose="00000400000000000000" pitchFamily="2" charset="-78"/>
            </a:endParaRPr>
          </a:p>
          <a:p>
            <a:pPr algn="r" rtl="1">
              <a:buFont typeface="Wingdings" panose="05000000000000000000" pitchFamily="2" charset="2"/>
              <a:buChar char="ü"/>
            </a:pPr>
            <a:r>
              <a:rPr lang="fa-IR" dirty="0">
                <a:solidFill>
                  <a:srgbClr val="00B050"/>
                </a:solidFill>
                <a:cs typeface="B Nazanin" panose="00000400000000000000" pitchFamily="2" charset="-78"/>
              </a:rPr>
              <a:t> </a:t>
            </a:r>
            <a:r>
              <a:rPr lang="fa-IR" dirty="0" smtClean="0">
                <a:solidFill>
                  <a:srgbClr val="00B050"/>
                </a:solidFill>
                <a:cs typeface="B Nazanin" panose="00000400000000000000" pitchFamily="2" charset="-78"/>
              </a:rPr>
              <a:t>افزایش پول ممکن است باعث ایجاد تورم شود و با کاهش قدرت خرید مردم بخشی از کالاهای حقیقی در اختیار ناشر پول درآید</a:t>
            </a:r>
          </a:p>
          <a:p>
            <a:pPr marL="0" indent="0" algn="r" rtl="1">
              <a:buNone/>
            </a:pPr>
            <a:endParaRPr lang="fa-IR" dirty="0" smtClean="0">
              <a:solidFill>
                <a:srgbClr val="00B050"/>
              </a:solidFill>
              <a:cs typeface="B Nazanin" panose="00000400000000000000" pitchFamily="2" charset="-78"/>
            </a:endParaRPr>
          </a:p>
          <a:p>
            <a:pPr algn="r" rtl="1">
              <a:buFont typeface="Wingdings" panose="05000000000000000000" pitchFamily="2" charset="2"/>
              <a:buChar char="ü"/>
            </a:pPr>
            <a:r>
              <a:rPr lang="fa-IR" dirty="0">
                <a:solidFill>
                  <a:srgbClr val="00B050"/>
                </a:solidFill>
                <a:cs typeface="B Nazanin" panose="00000400000000000000" pitchFamily="2" charset="-78"/>
              </a:rPr>
              <a:t> </a:t>
            </a:r>
            <a:r>
              <a:rPr lang="fa-IR" dirty="0" smtClean="0">
                <a:solidFill>
                  <a:srgbClr val="00B050"/>
                </a:solidFill>
                <a:cs typeface="B Nazanin" panose="00000400000000000000" pitchFamily="2" charset="-78"/>
              </a:rPr>
              <a:t>اگر افزایش پول با رشد تولید همراه باشد ممکن است حاصل تولید به نسبت های مختلفی میان مردم توزیع شود</a:t>
            </a:r>
          </a:p>
          <a:p>
            <a:pPr marL="0" indent="0" algn="r" rtl="1">
              <a:buNone/>
            </a:pPr>
            <a:endParaRPr lang="fa-IR" dirty="0" smtClean="0">
              <a:solidFill>
                <a:srgbClr val="00B050"/>
              </a:solidFill>
              <a:cs typeface="B Nazanin" panose="00000400000000000000" pitchFamily="2" charset="-78"/>
            </a:endParaRPr>
          </a:p>
          <a:p>
            <a:pPr algn="r" rtl="1">
              <a:buFont typeface="Wingdings" panose="05000000000000000000" pitchFamily="2" charset="2"/>
              <a:buChar char="ü"/>
            </a:pPr>
            <a:r>
              <a:rPr lang="fa-IR" dirty="0">
                <a:solidFill>
                  <a:srgbClr val="00B050"/>
                </a:solidFill>
                <a:cs typeface="B Nazanin" panose="00000400000000000000" pitchFamily="2" charset="-78"/>
              </a:rPr>
              <a:t> </a:t>
            </a:r>
            <a:r>
              <a:rPr lang="fa-IR" dirty="0" smtClean="0">
                <a:solidFill>
                  <a:srgbClr val="00B050"/>
                </a:solidFill>
                <a:cs typeface="B Nazanin" panose="00000400000000000000" pitchFamily="2" charset="-78"/>
              </a:rPr>
              <a:t>حق آقایی معلول این است که اولا چاپ پول در انحصار ناشر باشد و ثانیا پول نشر یافته دارای ارزش مصرفی نباشد</a:t>
            </a:r>
            <a:endParaRPr lang="en-US" dirty="0">
              <a:solidFill>
                <a:srgbClr val="00B050"/>
              </a:solidFill>
              <a:cs typeface="B Nazanin" panose="00000400000000000000" pitchFamily="2" charset="-78"/>
            </a:endParaRPr>
          </a:p>
        </p:txBody>
      </p:sp>
    </p:spTree>
    <p:extLst>
      <p:ext uri="{BB962C8B-B14F-4D97-AF65-F5344CB8AC3E}">
        <p14:creationId xmlns:p14="http://schemas.microsoft.com/office/powerpoint/2010/main" val="21272163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chemeClr val="accent2"/>
                </a:solidFill>
                <a:cs typeface="B Titr" panose="00000700000000000000" pitchFamily="2" charset="-78"/>
              </a:rPr>
              <a:t>توزیع درآمد</a:t>
            </a:r>
            <a:endParaRPr lang="en-US" dirty="0">
              <a:solidFill>
                <a:schemeClr val="accent2"/>
              </a:solidFill>
              <a:cs typeface="B Titr" panose="00000700000000000000" pitchFamily="2" charset="-78"/>
            </a:endParaRPr>
          </a:p>
        </p:txBody>
      </p:sp>
      <p:sp>
        <p:nvSpPr>
          <p:cNvPr id="3" name="Content Placeholder 2"/>
          <p:cNvSpPr>
            <a:spLocks noGrp="1"/>
          </p:cNvSpPr>
          <p:nvPr>
            <p:ph idx="1"/>
          </p:nvPr>
        </p:nvSpPr>
        <p:spPr/>
        <p:txBody>
          <a:bodyPr/>
          <a:lstStyle/>
          <a:p>
            <a:pPr algn="r" rtl="1">
              <a:buFont typeface="Wingdings" panose="05000000000000000000" pitchFamily="2" charset="2"/>
              <a:buChar char="ü"/>
            </a:pPr>
            <a:r>
              <a:rPr lang="fa-IR" dirty="0" smtClean="0">
                <a:solidFill>
                  <a:schemeClr val="accent2"/>
                </a:solidFill>
                <a:cs typeface="B Nazanin" panose="00000400000000000000" pitchFamily="2" charset="-78"/>
              </a:rPr>
              <a:t> در سیستم اقتصادی که اعتبارات بانکی بر اساس قانون به فعالیت های مختلفی تخصیص داده می شود و نرخ سود آن ها ارزان یا صفر است عملیات تخصیص پول و اعتبارات به افراد یا گروه ها آثار شدید توزیع درآمدی به دنبال دارد و توزیع درآمد به نفع استفاده </a:t>
            </a:r>
            <a:r>
              <a:rPr lang="fa-IR" dirty="0" err="1" smtClean="0">
                <a:solidFill>
                  <a:schemeClr val="accent2"/>
                </a:solidFill>
                <a:cs typeface="B Nazanin" panose="00000400000000000000" pitchFamily="2" charset="-78"/>
              </a:rPr>
              <a:t>کنندگان</a:t>
            </a:r>
            <a:r>
              <a:rPr lang="fa-IR" dirty="0" smtClean="0">
                <a:solidFill>
                  <a:schemeClr val="accent2"/>
                </a:solidFill>
                <a:cs typeface="B Nazanin" panose="00000400000000000000" pitchFamily="2" charset="-78"/>
              </a:rPr>
              <a:t> از اعتبارات و ضرر تمام کسانی است که دسترسی به اعتبارات یا توان استفاده از آن را ندارند</a:t>
            </a:r>
          </a:p>
          <a:p>
            <a:pPr marL="0" indent="0" algn="r" rtl="1">
              <a:buNone/>
            </a:pPr>
            <a:endParaRPr lang="fa-IR" dirty="0" smtClean="0">
              <a:solidFill>
                <a:schemeClr val="accent2"/>
              </a:solidFill>
              <a:cs typeface="B Nazanin" panose="00000400000000000000" pitchFamily="2" charset="-78"/>
            </a:endParaRPr>
          </a:p>
          <a:p>
            <a:pPr algn="r" rtl="1">
              <a:buFont typeface="Wingdings" panose="05000000000000000000" pitchFamily="2" charset="2"/>
              <a:buChar char="ü"/>
            </a:pPr>
            <a:r>
              <a:rPr lang="fa-IR" dirty="0">
                <a:solidFill>
                  <a:schemeClr val="accent2"/>
                </a:solidFill>
                <a:cs typeface="B Nazanin" panose="00000400000000000000" pitchFamily="2" charset="-78"/>
              </a:rPr>
              <a:t> </a:t>
            </a:r>
            <a:r>
              <a:rPr lang="fa-IR" dirty="0" smtClean="0">
                <a:solidFill>
                  <a:schemeClr val="accent2"/>
                </a:solidFill>
                <a:cs typeface="B Nazanin" panose="00000400000000000000" pitchFamily="2" charset="-78"/>
              </a:rPr>
              <a:t>انتشار بیش از حد پول اعتباری ممکن است موجب تورم و کاهش ارزش پول شود. تورم موجب کاهش قدرت خرید دارندگان درآمد ثابت و </a:t>
            </a:r>
            <a:r>
              <a:rPr lang="fa-IR" dirty="0" err="1" smtClean="0">
                <a:solidFill>
                  <a:schemeClr val="accent2"/>
                </a:solidFill>
                <a:cs typeface="B Nazanin" panose="00000400000000000000" pitchFamily="2" charset="-78"/>
              </a:rPr>
              <a:t>بستانکاران</a:t>
            </a:r>
            <a:r>
              <a:rPr lang="fa-IR" dirty="0" smtClean="0">
                <a:solidFill>
                  <a:schemeClr val="accent2"/>
                </a:solidFill>
                <a:cs typeface="B Nazanin" panose="00000400000000000000" pitchFamily="2" charset="-78"/>
              </a:rPr>
              <a:t> و </a:t>
            </a:r>
            <a:r>
              <a:rPr lang="fa-IR" dirty="0" err="1" smtClean="0">
                <a:solidFill>
                  <a:schemeClr val="accent2"/>
                </a:solidFill>
                <a:cs typeface="B Nazanin" panose="00000400000000000000" pitchFamily="2" charset="-78"/>
              </a:rPr>
              <a:t>بازنشستگان</a:t>
            </a:r>
            <a:r>
              <a:rPr lang="fa-IR" dirty="0" smtClean="0">
                <a:solidFill>
                  <a:schemeClr val="accent2"/>
                </a:solidFill>
                <a:cs typeface="B Nazanin" panose="00000400000000000000" pitchFamily="2" charset="-78"/>
              </a:rPr>
              <a:t> می شود و قدرت خرید سرمایه داران و </a:t>
            </a:r>
            <a:r>
              <a:rPr lang="fa-IR" dirty="0" err="1" smtClean="0">
                <a:solidFill>
                  <a:schemeClr val="accent2"/>
                </a:solidFill>
                <a:cs typeface="B Nazanin" panose="00000400000000000000" pitchFamily="2" charset="-78"/>
              </a:rPr>
              <a:t>بدهکاران</a:t>
            </a:r>
            <a:r>
              <a:rPr lang="fa-IR" dirty="0" smtClean="0">
                <a:solidFill>
                  <a:schemeClr val="accent2"/>
                </a:solidFill>
                <a:cs typeface="B Nazanin" panose="00000400000000000000" pitchFamily="2" charset="-78"/>
              </a:rPr>
              <a:t> را افزایش  می دهد</a:t>
            </a:r>
          </a:p>
          <a:p>
            <a:pPr marL="0" indent="0" algn="r" rtl="1">
              <a:buNone/>
            </a:pPr>
            <a:endParaRPr lang="fa-IR" dirty="0" smtClean="0">
              <a:solidFill>
                <a:schemeClr val="accent2"/>
              </a:solidFill>
              <a:cs typeface="B Nazanin" panose="00000400000000000000" pitchFamily="2" charset="-78"/>
            </a:endParaRPr>
          </a:p>
          <a:p>
            <a:pPr algn="r" rtl="1">
              <a:buFont typeface="Wingdings" panose="05000000000000000000" pitchFamily="2" charset="2"/>
              <a:buChar char="ü"/>
            </a:pPr>
            <a:r>
              <a:rPr lang="fa-IR" dirty="0">
                <a:solidFill>
                  <a:schemeClr val="accent2"/>
                </a:solidFill>
                <a:cs typeface="B Nazanin" panose="00000400000000000000" pitchFamily="2" charset="-78"/>
              </a:rPr>
              <a:t> </a:t>
            </a:r>
            <a:r>
              <a:rPr lang="fa-IR" dirty="0" smtClean="0">
                <a:solidFill>
                  <a:schemeClr val="accent2"/>
                </a:solidFill>
                <a:cs typeface="B Nazanin" panose="00000400000000000000" pitchFamily="2" charset="-78"/>
              </a:rPr>
              <a:t>ناشر پول های اعتباری با انتشار پول بخشی از درآمدها را به سوی خود هدایت می کند و این امر در جامعه موجب توزیع مجدد درآمد ها می شود</a:t>
            </a:r>
            <a:endParaRPr lang="en-US" dirty="0">
              <a:solidFill>
                <a:schemeClr val="accent2"/>
              </a:solidFill>
              <a:cs typeface="B Nazanin" panose="00000400000000000000" pitchFamily="2" charset="-78"/>
            </a:endParaRPr>
          </a:p>
        </p:txBody>
      </p:sp>
    </p:spTree>
    <p:extLst>
      <p:ext uri="{BB962C8B-B14F-4D97-AF65-F5344CB8AC3E}">
        <p14:creationId xmlns:p14="http://schemas.microsoft.com/office/powerpoint/2010/main" val="11562658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accent2"/>
                </a:solidFill>
                <a:cs typeface="B Titr" panose="00000700000000000000" pitchFamily="2" charset="-78"/>
              </a:rPr>
              <a:t>نظام مالی</a:t>
            </a:r>
            <a:endParaRPr lang="en-US" dirty="0">
              <a:solidFill>
                <a:schemeClr val="accent2"/>
              </a:solidFill>
              <a:cs typeface="B Titr" panose="00000700000000000000" pitchFamily="2" charset="-78"/>
            </a:endParaRPr>
          </a:p>
        </p:txBody>
      </p:sp>
      <p:sp>
        <p:nvSpPr>
          <p:cNvPr id="3" name="Content Placeholder 2"/>
          <p:cNvSpPr>
            <a:spLocks noGrp="1"/>
          </p:cNvSpPr>
          <p:nvPr>
            <p:ph idx="1"/>
          </p:nvPr>
        </p:nvSpPr>
        <p:spPr/>
        <p:txBody>
          <a:bodyPr>
            <a:noAutofit/>
          </a:bodyPr>
          <a:lstStyle/>
          <a:p>
            <a:pPr algn="r" rtl="1">
              <a:buFont typeface="Wingdings" panose="05000000000000000000" pitchFamily="2" charset="2"/>
              <a:buChar char="ü"/>
            </a:pPr>
            <a:r>
              <a:rPr lang="fa-IR" sz="2400" i="1" dirty="0" smtClean="0">
                <a:solidFill>
                  <a:schemeClr val="accent2"/>
                </a:solidFill>
                <a:cs typeface="B Nazanin" panose="00000400000000000000" pitchFamily="2" charset="-78"/>
              </a:rPr>
              <a:t>جزئی از یک نظام اقتصادی در چارچوب </a:t>
            </a:r>
            <a:r>
              <a:rPr lang="fa-IR" sz="2400" i="1" dirty="0" err="1" smtClean="0">
                <a:solidFill>
                  <a:schemeClr val="accent2"/>
                </a:solidFill>
                <a:cs typeface="B Nazanin" panose="00000400000000000000" pitchFamily="2" charset="-78"/>
              </a:rPr>
              <a:t>مکتبی</a:t>
            </a:r>
            <a:r>
              <a:rPr lang="fa-IR" sz="2400" i="1" dirty="0" smtClean="0">
                <a:solidFill>
                  <a:schemeClr val="accent2"/>
                </a:solidFill>
                <a:cs typeface="B Nazanin" panose="00000400000000000000" pitchFamily="2" charset="-78"/>
              </a:rPr>
              <a:t> خاص </a:t>
            </a:r>
          </a:p>
          <a:p>
            <a:pPr marL="0" indent="0" algn="r" rtl="1">
              <a:buNone/>
            </a:pPr>
            <a:endParaRPr lang="fa-IR" sz="2400" i="1" dirty="0" smtClean="0">
              <a:solidFill>
                <a:schemeClr val="accent2"/>
              </a:solidFill>
              <a:cs typeface="B Nazanin" panose="00000400000000000000" pitchFamily="2" charset="-78"/>
            </a:endParaRPr>
          </a:p>
          <a:p>
            <a:pPr algn="r" rtl="1">
              <a:buFont typeface="Wingdings" panose="05000000000000000000" pitchFamily="2" charset="2"/>
              <a:buChar char="ü"/>
            </a:pPr>
            <a:r>
              <a:rPr lang="fa-IR" sz="2400" i="1" dirty="0" smtClean="0">
                <a:solidFill>
                  <a:schemeClr val="accent2"/>
                </a:solidFill>
                <a:cs typeface="B Nazanin" panose="00000400000000000000" pitchFamily="2" charset="-78"/>
              </a:rPr>
              <a:t>معمولا با اهداف گوناگون شکل می گیرند اما عمده ترین هدف تسهیل در مبادلات و پرداخت </a:t>
            </a:r>
            <a:r>
              <a:rPr lang="fa-IR" sz="2400" i="1" dirty="0" err="1" smtClean="0">
                <a:solidFill>
                  <a:schemeClr val="accent2"/>
                </a:solidFill>
                <a:cs typeface="B Nazanin" panose="00000400000000000000" pitchFamily="2" charset="-78"/>
              </a:rPr>
              <a:t>هاست</a:t>
            </a:r>
            <a:endParaRPr lang="fa-IR" sz="2400" i="1" dirty="0" smtClean="0">
              <a:solidFill>
                <a:schemeClr val="accent2"/>
              </a:solidFill>
              <a:cs typeface="B Nazanin" panose="00000400000000000000" pitchFamily="2" charset="-78"/>
            </a:endParaRPr>
          </a:p>
          <a:p>
            <a:pPr marL="0" indent="0" algn="r" rtl="1">
              <a:buNone/>
            </a:pPr>
            <a:endParaRPr lang="fa-IR" sz="2400" i="1" dirty="0" smtClean="0">
              <a:solidFill>
                <a:schemeClr val="accent2"/>
              </a:solidFill>
              <a:cs typeface="B Nazanin" panose="00000400000000000000" pitchFamily="2" charset="-78"/>
            </a:endParaRPr>
          </a:p>
          <a:p>
            <a:pPr algn="r" rtl="1">
              <a:buFont typeface="Wingdings" panose="05000000000000000000" pitchFamily="2" charset="2"/>
              <a:buChar char="ü"/>
            </a:pPr>
            <a:r>
              <a:rPr lang="fa-IR" sz="2400" i="1" dirty="0" smtClean="0">
                <a:solidFill>
                  <a:schemeClr val="accent2"/>
                </a:solidFill>
                <a:cs typeface="B Nazanin" panose="00000400000000000000" pitchFamily="2" charset="-78"/>
              </a:rPr>
              <a:t>این اهداف با ابزار های معینی تأمین می شوند</a:t>
            </a:r>
          </a:p>
          <a:p>
            <a:pPr marL="0" indent="0" algn="r" rtl="1">
              <a:buNone/>
            </a:pPr>
            <a:endParaRPr lang="fa-IR" sz="2400" i="1" dirty="0">
              <a:solidFill>
                <a:schemeClr val="accent2"/>
              </a:solidFill>
              <a:cs typeface="B Nazanin" panose="00000400000000000000" pitchFamily="2" charset="-78"/>
            </a:endParaRPr>
          </a:p>
          <a:p>
            <a:pPr algn="r" rtl="1">
              <a:buFont typeface="Wingdings" panose="05000000000000000000" pitchFamily="2" charset="2"/>
              <a:buChar char="ü"/>
            </a:pPr>
            <a:r>
              <a:rPr lang="fa-IR" sz="2400" i="1" dirty="0" smtClean="0">
                <a:solidFill>
                  <a:schemeClr val="accent2"/>
                </a:solidFill>
                <a:cs typeface="B Nazanin" panose="00000400000000000000" pitchFamily="2" charset="-78"/>
              </a:rPr>
              <a:t>با توجه به درجه پیشرفت و توسعه </a:t>
            </a:r>
            <a:r>
              <a:rPr lang="fa-IR" sz="2400" i="1" dirty="0" err="1" smtClean="0">
                <a:solidFill>
                  <a:schemeClr val="accent2"/>
                </a:solidFill>
                <a:cs typeface="B Nazanin" panose="00000400000000000000" pitchFamily="2" charset="-78"/>
              </a:rPr>
              <a:t>یافتگی</a:t>
            </a:r>
            <a:r>
              <a:rPr lang="fa-IR" sz="2400" i="1" dirty="0" smtClean="0">
                <a:solidFill>
                  <a:schemeClr val="accent2"/>
                </a:solidFill>
                <a:cs typeface="B Nazanin" panose="00000400000000000000" pitchFamily="2" charset="-78"/>
              </a:rPr>
              <a:t> و نیاز ها و امکانات جامعه از عناصر و اجزایی تشکیل شده است</a:t>
            </a:r>
          </a:p>
          <a:p>
            <a:pPr algn="r" rtl="1">
              <a:buFont typeface="Wingdings" panose="05000000000000000000" pitchFamily="2" charset="2"/>
              <a:buChar char="ü"/>
            </a:pPr>
            <a:endParaRPr lang="fa-IR" sz="2400" i="1" dirty="0">
              <a:solidFill>
                <a:schemeClr val="accent2"/>
              </a:solidFill>
              <a:cs typeface="B Nazanin" panose="00000400000000000000" pitchFamily="2" charset="-78"/>
            </a:endParaRPr>
          </a:p>
          <a:p>
            <a:pPr algn="r" rtl="1">
              <a:buFont typeface="Wingdings" panose="05000000000000000000" pitchFamily="2" charset="2"/>
              <a:buChar char="ü"/>
            </a:pPr>
            <a:r>
              <a:rPr lang="fa-IR" sz="2400" i="1" dirty="0" smtClean="0">
                <a:solidFill>
                  <a:schemeClr val="accent2"/>
                </a:solidFill>
                <a:cs typeface="B Nazanin" panose="00000400000000000000" pitchFamily="2" charset="-78"/>
              </a:rPr>
              <a:t>واسطه های مالی از مهمترین عوامل و عناصر هر نظام مالی است</a:t>
            </a:r>
            <a:endParaRPr lang="en-US" sz="2400" i="1" dirty="0">
              <a:solidFill>
                <a:schemeClr val="accent2"/>
              </a:solidFill>
              <a:cs typeface="B Nazanin" panose="00000400000000000000" pitchFamily="2" charset="-78"/>
            </a:endParaRPr>
          </a:p>
        </p:txBody>
      </p:sp>
    </p:spTree>
    <p:extLst>
      <p:ext uri="{BB962C8B-B14F-4D97-AF65-F5344CB8AC3E}">
        <p14:creationId xmlns:p14="http://schemas.microsoft.com/office/powerpoint/2010/main" val="2850633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580">
                                          <p:stCondLst>
                                            <p:cond delay="0"/>
                                          </p:stCondLst>
                                        </p:cTn>
                                        <p:tgtEl>
                                          <p:spTgt spid="3">
                                            <p:txEl>
                                              <p:pRg st="4" end="4"/>
                                            </p:txEl>
                                          </p:spTgt>
                                        </p:tgtEl>
                                      </p:cBhvr>
                                    </p:animEffect>
                                    <p:anim calcmode="lin" valueType="num">
                                      <p:cBhvr>
                                        <p:cTn id="4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4" end="4"/>
                                            </p:txEl>
                                          </p:spTgt>
                                        </p:tgtEl>
                                      </p:cBhvr>
                                      <p:to x="100000" y="60000"/>
                                    </p:animScale>
                                    <p:animScale>
                                      <p:cBhvr>
                                        <p:cTn id="50" dur="166" decel="50000">
                                          <p:stCondLst>
                                            <p:cond delay="676"/>
                                          </p:stCondLst>
                                        </p:cTn>
                                        <p:tgtEl>
                                          <p:spTgt spid="3">
                                            <p:txEl>
                                              <p:pRg st="4" end="4"/>
                                            </p:txEl>
                                          </p:spTgt>
                                        </p:tgtEl>
                                      </p:cBhvr>
                                      <p:to x="100000" y="100000"/>
                                    </p:animScale>
                                    <p:animScale>
                                      <p:cBhvr>
                                        <p:cTn id="51" dur="26">
                                          <p:stCondLst>
                                            <p:cond delay="1312"/>
                                          </p:stCondLst>
                                        </p:cTn>
                                        <p:tgtEl>
                                          <p:spTgt spid="3">
                                            <p:txEl>
                                              <p:pRg st="4" end="4"/>
                                            </p:txEl>
                                          </p:spTgt>
                                        </p:tgtEl>
                                      </p:cBhvr>
                                      <p:to x="100000" y="80000"/>
                                    </p:animScale>
                                    <p:animScale>
                                      <p:cBhvr>
                                        <p:cTn id="52" dur="166" decel="50000">
                                          <p:stCondLst>
                                            <p:cond delay="1338"/>
                                          </p:stCondLst>
                                        </p:cTn>
                                        <p:tgtEl>
                                          <p:spTgt spid="3">
                                            <p:txEl>
                                              <p:pRg st="4" end="4"/>
                                            </p:txEl>
                                          </p:spTgt>
                                        </p:tgtEl>
                                      </p:cBhvr>
                                      <p:to x="100000" y="100000"/>
                                    </p:animScale>
                                    <p:animScale>
                                      <p:cBhvr>
                                        <p:cTn id="53" dur="26">
                                          <p:stCondLst>
                                            <p:cond delay="1642"/>
                                          </p:stCondLst>
                                        </p:cTn>
                                        <p:tgtEl>
                                          <p:spTgt spid="3">
                                            <p:txEl>
                                              <p:pRg st="4" end="4"/>
                                            </p:txEl>
                                          </p:spTgt>
                                        </p:tgtEl>
                                      </p:cBhvr>
                                      <p:to x="100000" y="90000"/>
                                    </p:animScale>
                                    <p:animScale>
                                      <p:cBhvr>
                                        <p:cTn id="54" dur="166" decel="50000">
                                          <p:stCondLst>
                                            <p:cond delay="1668"/>
                                          </p:stCondLst>
                                        </p:cTn>
                                        <p:tgtEl>
                                          <p:spTgt spid="3">
                                            <p:txEl>
                                              <p:pRg st="4" end="4"/>
                                            </p:txEl>
                                          </p:spTgt>
                                        </p:tgtEl>
                                      </p:cBhvr>
                                      <p:to x="100000" y="100000"/>
                                    </p:animScale>
                                    <p:animScale>
                                      <p:cBhvr>
                                        <p:cTn id="55" dur="26">
                                          <p:stCondLst>
                                            <p:cond delay="1808"/>
                                          </p:stCondLst>
                                        </p:cTn>
                                        <p:tgtEl>
                                          <p:spTgt spid="3">
                                            <p:txEl>
                                              <p:pRg st="4" end="4"/>
                                            </p:txEl>
                                          </p:spTgt>
                                        </p:tgtEl>
                                      </p:cBhvr>
                                      <p:to x="100000" y="95000"/>
                                    </p:animScale>
                                    <p:animScale>
                                      <p:cBhvr>
                                        <p:cTn id="56" dur="166" decel="50000">
                                          <p:stCondLst>
                                            <p:cond delay="1834"/>
                                          </p:stCondLst>
                                        </p:cTn>
                                        <p:tgtEl>
                                          <p:spTgt spid="3">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wipe(down)">
                                      <p:cBhvr>
                                        <p:cTn id="61" dur="580">
                                          <p:stCondLst>
                                            <p:cond delay="0"/>
                                          </p:stCondLst>
                                        </p:cTn>
                                        <p:tgtEl>
                                          <p:spTgt spid="3">
                                            <p:txEl>
                                              <p:pRg st="6" end="6"/>
                                            </p:txEl>
                                          </p:spTgt>
                                        </p:tgtEl>
                                      </p:cBhvr>
                                    </p:animEffect>
                                    <p:anim calcmode="lin" valueType="num">
                                      <p:cBhvr>
                                        <p:cTn id="6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6" end="6"/>
                                            </p:txEl>
                                          </p:spTgt>
                                        </p:tgtEl>
                                      </p:cBhvr>
                                      <p:to x="100000" y="60000"/>
                                    </p:animScale>
                                    <p:animScale>
                                      <p:cBhvr>
                                        <p:cTn id="68" dur="166" decel="50000">
                                          <p:stCondLst>
                                            <p:cond delay="676"/>
                                          </p:stCondLst>
                                        </p:cTn>
                                        <p:tgtEl>
                                          <p:spTgt spid="3">
                                            <p:txEl>
                                              <p:pRg st="6" end="6"/>
                                            </p:txEl>
                                          </p:spTgt>
                                        </p:tgtEl>
                                      </p:cBhvr>
                                      <p:to x="100000" y="100000"/>
                                    </p:animScale>
                                    <p:animScale>
                                      <p:cBhvr>
                                        <p:cTn id="69" dur="26">
                                          <p:stCondLst>
                                            <p:cond delay="1312"/>
                                          </p:stCondLst>
                                        </p:cTn>
                                        <p:tgtEl>
                                          <p:spTgt spid="3">
                                            <p:txEl>
                                              <p:pRg st="6" end="6"/>
                                            </p:txEl>
                                          </p:spTgt>
                                        </p:tgtEl>
                                      </p:cBhvr>
                                      <p:to x="100000" y="80000"/>
                                    </p:animScale>
                                    <p:animScale>
                                      <p:cBhvr>
                                        <p:cTn id="70" dur="166" decel="50000">
                                          <p:stCondLst>
                                            <p:cond delay="1338"/>
                                          </p:stCondLst>
                                        </p:cTn>
                                        <p:tgtEl>
                                          <p:spTgt spid="3">
                                            <p:txEl>
                                              <p:pRg st="6" end="6"/>
                                            </p:txEl>
                                          </p:spTgt>
                                        </p:tgtEl>
                                      </p:cBhvr>
                                      <p:to x="100000" y="100000"/>
                                    </p:animScale>
                                    <p:animScale>
                                      <p:cBhvr>
                                        <p:cTn id="71" dur="26">
                                          <p:stCondLst>
                                            <p:cond delay="1642"/>
                                          </p:stCondLst>
                                        </p:cTn>
                                        <p:tgtEl>
                                          <p:spTgt spid="3">
                                            <p:txEl>
                                              <p:pRg st="6" end="6"/>
                                            </p:txEl>
                                          </p:spTgt>
                                        </p:tgtEl>
                                      </p:cBhvr>
                                      <p:to x="100000" y="90000"/>
                                    </p:animScale>
                                    <p:animScale>
                                      <p:cBhvr>
                                        <p:cTn id="72" dur="166" decel="50000">
                                          <p:stCondLst>
                                            <p:cond delay="1668"/>
                                          </p:stCondLst>
                                        </p:cTn>
                                        <p:tgtEl>
                                          <p:spTgt spid="3">
                                            <p:txEl>
                                              <p:pRg st="6" end="6"/>
                                            </p:txEl>
                                          </p:spTgt>
                                        </p:tgtEl>
                                      </p:cBhvr>
                                      <p:to x="100000" y="100000"/>
                                    </p:animScale>
                                    <p:animScale>
                                      <p:cBhvr>
                                        <p:cTn id="73" dur="26">
                                          <p:stCondLst>
                                            <p:cond delay="1808"/>
                                          </p:stCondLst>
                                        </p:cTn>
                                        <p:tgtEl>
                                          <p:spTgt spid="3">
                                            <p:txEl>
                                              <p:pRg st="6" end="6"/>
                                            </p:txEl>
                                          </p:spTgt>
                                        </p:tgtEl>
                                      </p:cBhvr>
                                      <p:to x="100000" y="95000"/>
                                    </p:animScale>
                                    <p:animScale>
                                      <p:cBhvr>
                                        <p:cTn id="74" dur="166" decel="50000">
                                          <p:stCondLst>
                                            <p:cond delay="1834"/>
                                          </p:stCondLst>
                                        </p:cTn>
                                        <p:tgtEl>
                                          <p:spTgt spid="3">
                                            <p:txEl>
                                              <p:pRg st="6" end="6"/>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Effect transition="in" filter="wipe(down)">
                                      <p:cBhvr>
                                        <p:cTn id="79" dur="580">
                                          <p:stCondLst>
                                            <p:cond delay="0"/>
                                          </p:stCondLst>
                                        </p:cTn>
                                        <p:tgtEl>
                                          <p:spTgt spid="3">
                                            <p:txEl>
                                              <p:pRg st="8" end="8"/>
                                            </p:txEl>
                                          </p:spTgt>
                                        </p:tgtEl>
                                      </p:cBhvr>
                                    </p:animEffect>
                                    <p:anim calcmode="lin" valueType="num">
                                      <p:cBhvr>
                                        <p:cTn id="80"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8" end="8"/>
                                            </p:txEl>
                                          </p:spTgt>
                                        </p:tgtEl>
                                      </p:cBhvr>
                                      <p:to x="100000" y="60000"/>
                                    </p:animScale>
                                    <p:animScale>
                                      <p:cBhvr>
                                        <p:cTn id="86" dur="166" decel="50000">
                                          <p:stCondLst>
                                            <p:cond delay="676"/>
                                          </p:stCondLst>
                                        </p:cTn>
                                        <p:tgtEl>
                                          <p:spTgt spid="3">
                                            <p:txEl>
                                              <p:pRg st="8" end="8"/>
                                            </p:txEl>
                                          </p:spTgt>
                                        </p:tgtEl>
                                      </p:cBhvr>
                                      <p:to x="100000" y="100000"/>
                                    </p:animScale>
                                    <p:animScale>
                                      <p:cBhvr>
                                        <p:cTn id="87" dur="26">
                                          <p:stCondLst>
                                            <p:cond delay="1312"/>
                                          </p:stCondLst>
                                        </p:cTn>
                                        <p:tgtEl>
                                          <p:spTgt spid="3">
                                            <p:txEl>
                                              <p:pRg st="8" end="8"/>
                                            </p:txEl>
                                          </p:spTgt>
                                        </p:tgtEl>
                                      </p:cBhvr>
                                      <p:to x="100000" y="80000"/>
                                    </p:animScale>
                                    <p:animScale>
                                      <p:cBhvr>
                                        <p:cTn id="88" dur="166" decel="50000">
                                          <p:stCondLst>
                                            <p:cond delay="1338"/>
                                          </p:stCondLst>
                                        </p:cTn>
                                        <p:tgtEl>
                                          <p:spTgt spid="3">
                                            <p:txEl>
                                              <p:pRg st="8" end="8"/>
                                            </p:txEl>
                                          </p:spTgt>
                                        </p:tgtEl>
                                      </p:cBhvr>
                                      <p:to x="100000" y="100000"/>
                                    </p:animScale>
                                    <p:animScale>
                                      <p:cBhvr>
                                        <p:cTn id="89" dur="26">
                                          <p:stCondLst>
                                            <p:cond delay="1642"/>
                                          </p:stCondLst>
                                        </p:cTn>
                                        <p:tgtEl>
                                          <p:spTgt spid="3">
                                            <p:txEl>
                                              <p:pRg st="8" end="8"/>
                                            </p:txEl>
                                          </p:spTgt>
                                        </p:tgtEl>
                                      </p:cBhvr>
                                      <p:to x="100000" y="90000"/>
                                    </p:animScale>
                                    <p:animScale>
                                      <p:cBhvr>
                                        <p:cTn id="90" dur="166" decel="50000">
                                          <p:stCondLst>
                                            <p:cond delay="1668"/>
                                          </p:stCondLst>
                                        </p:cTn>
                                        <p:tgtEl>
                                          <p:spTgt spid="3">
                                            <p:txEl>
                                              <p:pRg st="8" end="8"/>
                                            </p:txEl>
                                          </p:spTgt>
                                        </p:tgtEl>
                                      </p:cBhvr>
                                      <p:to x="100000" y="100000"/>
                                    </p:animScale>
                                    <p:animScale>
                                      <p:cBhvr>
                                        <p:cTn id="91" dur="26">
                                          <p:stCondLst>
                                            <p:cond delay="1808"/>
                                          </p:stCondLst>
                                        </p:cTn>
                                        <p:tgtEl>
                                          <p:spTgt spid="3">
                                            <p:txEl>
                                              <p:pRg st="8" end="8"/>
                                            </p:txEl>
                                          </p:spTgt>
                                        </p:tgtEl>
                                      </p:cBhvr>
                                      <p:to x="100000" y="95000"/>
                                    </p:animScale>
                                    <p:animScale>
                                      <p:cBhvr>
                                        <p:cTn id="92"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احکام حقوقی و فقهی پول</a:t>
            </a:r>
            <a:endParaRPr lang="en-US" dirty="0"/>
          </a:p>
        </p:txBody>
      </p:sp>
      <p:sp>
        <p:nvSpPr>
          <p:cNvPr id="3" name="Content Placeholder 2"/>
          <p:cNvSpPr>
            <a:spLocks noGrp="1"/>
          </p:cNvSpPr>
          <p:nvPr>
            <p:ph idx="1"/>
          </p:nvPr>
        </p:nvSpPr>
        <p:spPr/>
        <p:txBody>
          <a:bodyPr/>
          <a:lstStyle/>
          <a:p>
            <a:pPr marL="0" indent="0" algn="r" rtl="1">
              <a:buNone/>
            </a:pPr>
            <a:endParaRPr lang="en-US" dirty="0">
              <a:cs typeface="B Titr" panose="00000700000000000000" pitchFamily="2" charset="-78"/>
            </a:endParaRPr>
          </a:p>
        </p:txBody>
      </p:sp>
      <p:sp>
        <p:nvSpPr>
          <p:cNvPr id="4" name="Oval 3"/>
          <p:cNvSpPr/>
          <p:nvPr/>
        </p:nvSpPr>
        <p:spPr>
          <a:xfrm>
            <a:off x="8525814" y="3338848"/>
            <a:ext cx="2627290" cy="11333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cs typeface="B Titr" panose="00000700000000000000" pitchFamily="2" charset="-78"/>
              </a:rPr>
              <a:t>اجرای سیاست پولی</a:t>
            </a:r>
            <a:endParaRPr lang="en-US" dirty="0">
              <a:cs typeface="B Titr" panose="00000700000000000000" pitchFamily="2" charset="-78"/>
            </a:endParaRPr>
          </a:p>
        </p:txBody>
      </p:sp>
      <p:sp>
        <p:nvSpPr>
          <p:cNvPr id="5" name="Oval 4"/>
          <p:cNvSpPr/>
          <p:nvPr/>
        </p:nvSpPr>
        <p:spPr>
          <a:xfrm>
            <a:off x="4984123" y="2537138"/>
            <a:ext cx="2871989" cy="110758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dirty="0" smtClean="0">
                <a:cs typeface="B Titr" panose="00000700000000000000" pitchFamily="2" charset="-78"/>
              </a:rPr>
              <a:t>عرضه و انتشار پول های اعتباری</a:t>
            </a:r>
            <a:endParaRPr lang="en-US" dirty="0">
              <a:cs typeface="B Titr" panose="00000700000000000000" pitchFamily="2" charset="-78"/>
            </a:endParaRPr>
          </a:p>
        </p:txBody>
      </p:sp>
      <p:sp>
        <p:nvSpPr>
          <p:cNvPr id="6" name="Oval 5"/>
          <p:cNvSpPr/>
          <p:nvPr/>
        </p:nvSpPr>
        <p:spPr>
          <a:xfrm>
            <a:off x="2034863" y="3338849"/>
            <a:ext cx="2691684" cy="11333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r" rtl="1"/>
            <a:r>
              <a:rPr lang="fa-IR" dirty="0" smtClean="0">
                <a:cs typeface="B Titr" panose="00000700000000000000" pitchFamily="2" charset="-78"/>
              </a:rPr>
              <a:t>کنترل و نظارت بر مؤسسات بانکی</a:t>
            </a:r>
            <a:endParaRPr lang="en-US" dirty="0">
              <a:cs typeface="B Titr" panose="00000700000000000000" pitchFamily="2" charset="-78"/>
            </a:endParaRPr>
          </a:p>
        </p:txBody>
      </p:sp>
      <p:sp>
        <p:nvSpPr>
          <p:cNvPr id="7" name="Oval 6"/>
          <p:cNvSpPr/>
          <p:nvPr/>
        </p:nvSpPr>
        <p:spPr>
          <a:xfrm>
            <a:off x="4984123" y="4700789"/>
            <a:ext cx="2871989" cy="106894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cs typeface="B Titr" panose="00000700000000000000" pitchFamily="2" charset="-78"/>
              </a:rPr>
              <a:t>ایجاد محدودیت در انتشار پول</a:t>
            </a:r>
            <a:endParaRPr lang="en-US" dirty="0">
              <a:cs typeface="B Titr" panose="00000700000000000000" pitchFamily="2" charset="-78"/>
            </a:endParaRPr>
          </a:p>
        </p:txBody>
      </p:sp>
    </p:spTree>
    <p:extLst>
      <p:ext uri="{BB962C8B-B14F-4D97-AF65-F5344CB8AC3E}">
        <p14:creationId xmlns:p14="http://schemas.microsoft.com/office/powerpoint/2010/main" val="40224478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000"/>
                                        <p:tgtEl>
                                          <p:spTgt spid="4"/>
                                        </p:tgtEl>
                                      </p:cBhvr>
                                    </p:animEffect>
                                    <p:anim calcmode="lin" valueType="num">
                                      <p:cBhvr>
                                        <p:cTn id="29" dur="2000" fill="hold"/>
                                        <p:tgtEl>
                                          <p:spTgt spid="4"/>
                                        </p:tgtEl>
                                        <p:attrNameLst>
                                          <p:attrName>ppt_w</p:attrName>
                                        </p:attrNameLst>
                                      </p:cBhvr>
                                      <p:tavLst>
                                        <p:tav tm="0" fmla="#ppt_w*sin(2.5*pi*$)">
                                          <p:val>
                                            <p:fltVal val="0"/>
                                          </p:val>
                                        </p:tav>
                                        <p:tav tm="100000">
                                          <p:val>
                                            <p:fltVal val="1"/>
                                          </p:val>
                                        </p:tav>
                                      </p:tavLst>
                                    </p:anim>
                                    <p:anim calcmode="lin" valueType="num">
                                      <p:cBhvr>
                                        <p:cTn id="30"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5"/>
                </a:solidFill>
                <a:cs typeface="B Titr" panose="00000700000000000000" pitchFamily="2" charset="-78"/>
              </a:rPr>
              <a:t>تعمیم احکام مال در مورد پول</a:t>
            </a:r>
            <a:endParaRPr lang="en-US" dirty="0">
              <a:solidFill>
                <a:schemeClr val="accent5"/>
              </a:solidFill>
              <a:cs typeface="B Titr" panose="00000700000000000000" pitchFamily="2" charset="-78"/>
            </a:endParaRPr>
          </a:p>
        </p:txBody>
      </p:sp>
      <p:sp>
        <p:nvSpPr>
          <p:cNvPr id="3" name="Content Placeholder 2"/>
          <p:cNvSpPr>
            <a:spLocks noGrp="1"/>
          </p:cNvSpPr>
          <p:nvPr>
            <p:ph idx="1"/>
          </p:nvPr>
        </p:nvSpPr>
        <p:spPr/>
        <p:txBody>
          <a:bodyPr/>
          <a:lstStyle/>
          <a:p>
            <a:pPr algn="r" rtl="1">
              <a:buFont typeface="Wingdings" panose="05000000000000000000" pitchFamily="2" charset="2"/>
              <a:buChar char="ü"/>
            </a:pPr>
            <a:r>
              <a:rPr lang="fa-IR" dirty="0" smtClean="0">
                <a:solidFill>
                  <a:schemeClr val="accent5"/>
                </a:solidFill>
                <a:cs typeface="B Nazanin" panose="00000400000000000000" pitchFamily="2" charset="-78"/>
              </a:rPr>
              <a:t> پول از نشر فقهی و حقوقی حکم کالا را دارد بنابراین تمام احکام حقوقی کالا مثل </a:t>
            </a:r>
            <a:r>
              <a:rPr lang="fa-IR" dirty="0" err="1" smtClean="0">
                <a:solidFill>
                  <a:schemeClr val="accent5"/>
                </a:solidFill>
                <a:cs typeface="B Nazanin" panose="00000400000000000000" pitchFamily="2" charset="-78"/>
              </a:rPr>
              <a:t>تملیک</a:t>
            </a:r>
            <a:r>
              <a:rPr lang="fa-IR" dirty="0" smtClean="0">
                <a:solidFill>
                  <a:schemeClr val="accent5"/>
                </a:solidFill>
                <a:cs typeface="B Nazanin" panose="00000400000000000000" pitchFamily="2" charset="-78"/>
              </a:rPr>
              <a:t> و </a:t>
            </a:r>
            <a:r>
              <a:rPr lang="fa-IR" dirty="0" err="1" smtClean="0">
                <a:solidFill>
                  <a:schemeClr val="accent5"/>
                </a:solidFill>
                <a:cs typeface="B Nazanin" panose="00000400000000000000" pitchFamily="2" charset="-78"/>
              </a:rPr>
              <a:t>تملک</a:t>
            </a:r>
            <a:r>
              <a:rPr lang="fa-IR" dirty="0">
                <a:solidFill>
                  <a:schemeClr val="accent5"/>
                </a:solidFill>
                <a:cs typeface="B Nazanin" panose="00000400000000000000" pitchFamily="2" charset="-78"/>
              </a:rPr>
              <a:t> </a:t>
            </a:r>
            <a:r>
              <a:rPr lang="fa-IR" dirty="0" smtClean="0">
                <a:solidFill>
                  <a:schemeClr val="accent5"/>
                </a:solidFill>
                <a:cs typeface="B Nazanin" panose="00000400000000000000" pitchFamily="2" charset="-78"/>
              </a:rPr>
              <a:t> به پول تعلق می گیرد</a:t>
            </a:r>
          </a:p>
          <a:p>
            <a:pPr marL="0" indent="0" algn="r" rtl="1">
              <a:buNone/>
            </a:pPr>
            <a:endParaRPr lang="fa-IR" dirty="0" smtClean="0">
              <a:solidFill>
                <a:schemeClr val="accent5"/>
              </a:solidFill>
              <a:cs typeface="B Nazanin" panose="00000400000000000000" pitchFamily="2" charset="-78"/>
            </a:endParaRPr>
          </a:p>
          <a:p>
            <a:pPr algn="r" rtl="1">
              <a:buFont typeface="Wingdings" panose="05000000000000000000" pitchFamily="2" charset="2"/>
              <a:buChar char="ü"/>
            </a:pPr>
            <a:r>
              <a:rPr lang="fa-IR" dirty="0">
                <a:solidFill>
                  <a:schemeClr val="accent5"/>
                </a:solidFill>
                <a:cs typeface="B Nazanin" panose="00000400000000000000" pitchFamily="2" charset="-78"/>
              </a:rPr>
              <a:t> </a:t>
            </a:r>
            <a:r>
              <a:rPr lang="fa-IR" dirty="0" smtClean="0">
                <a:solidFill>
                  <a:schemeClr val="accent5"/>
                </a:solidFill>
                <a:cs typeface="B Nazanin" panose="00000400000000000000" pitchFamily="2" charset="-78"/>
              </a:rPr>
              <a:t>پول های اعتباری نیز از نظر فقها مال می باشند زیرا دقیقا مثل کالا عین آن در قرض </a:t>
            </a:r>
            <a:r>
              <a:rPr lang="fa-IR" dirty="0" err="1" smtClean="0">
                <a:solidFill>
                  <a:schemeClr val="accent5"/>
                </a:solidFill>
                <a:cs typeface="B Nazanin" panose="00000400000000000000" pitchFamily="2" charset="-78"/>
              </a:rPr>
              <a:t>تملیک</a:t>
            </a:r>
            <a:r>
              <a:rPr lang="fa-IR" dirty="0" smtClean="0">
                <a:solidFill>
                  <a:schemeClr val="accent5"/>
                </a:solidFill>
                <a:cs typeface="B Nazanin" panose="00000400000000000000" pitchFamily="2" charset="-78"/>
              </a:rPr>
              <a:t> می شود و </a:t>
            </a:r>
            <a:r>
              <a:rPr lang="fa-IR" dirty="0" err="1" smtClean="0">
                <a:solidFill>
                  <a:schemeClr val="accent5"/>
                </a:solidFill>
                <a:cs typeface="B Nazanin" panose="00000400000000000000" pitchFamily="2" charset="-78"/>
              </a:rPr>
              <a:t>مالیت</a:t>
            </a:r>
            <a:r>
              <a:rPr lang="fa-IR" dirty="0" smtClean="0">
                <a:solidFill>
                  <a:schemeClr val="accent5"/>
                </a:solidFill>
                <a:cs typeface="B Nazanin" panose="00000400000000000000" pitchFamily="2" charset="-78"/>
              </a:rPr>
              <a:t> آن به ذمه منتقل می گردد</a:t>
            </a:r>
          </a:p>
          <a:p>
            <a:pPr marL="0" indent="0" algn="r" rtl="1">
              <a:buNone/>
            </a:pPr>
            <a:endParaRPr lang="fa-IR" dirty="0" smtClean="0">
              <a:solidFill>
                <a:schemeClr val="accent5"/>
              </a:solidFill>
              <a:cs typeface="B Nazanin" panose="00000400000000000000" pitchFamily="2" charset="-78"/>
            </a:endParaRPr>
          </a:p>
          <a:p>
            <a:pPr algn="r" rtl="1">
              <a:buFont typeface="Wingdings" panose="05000000000000000000" pitchFamily="2" charset="2"/>
              <a:buChar char="ü"/>
            </a:pPr>
            <a:r>
              <a:rPr lang="fa-IR" dirty="0">
                <a:solidFill>
                  <a:schemeClr val="accent5"/>
                </a:solidFill>
                <a:cs typeface="B Nazanin" panose="00000400000000000000" pitchFamily="2" charset="-78"/>
              </a:rPr>
              <a:t> </a:t>
            </a:r>
            <a:r>
              <a:rPr lang="fa-IR" dirty="0" smtClean="0">
                <a:solidFill>
                  <a:schemeClr val="accent5"/>
                </a:solidFill>
                <a:cs typeface="B Nazanin" panose="00000400000000000000" pitchFamily="2" charset="-78"/>
              </a:rPr>
              <a:t>در پول مانند کالا هر دو جنبه ی عینی و مالی </a:t>
            </a:r>
            <a:r>
              <a:rPr lang="fa-IR" dirty="0" err="1" smtClean="0">
                <a:solidFill>
                  <a:schemeClr val="accent5"/>
                </a:solidFill>
                <a:cs typeface="B Nazanin" panose="00000400000000000000" pitchFamily="2" charset="-78"/>
              </a:rPr>
              <a:t>ملحوظ</a:t>
            </a:r>
            <a:r>
              <a:rPr lang="fa-IR" dirty="0" smtClean="0">
                <a:solidFill>
                  <a:schemeClr val="accent5"/>
                </a:solidFill>
                <a:cs typeface="B Nazanin" panose="00000400000000000000" pitchFamily="2" charset="-78"/>
              </a:rPr>
              <a:t> است</a:t>
            </a:r>
          </a:p>
          <a:p>
            <a:pPr marL="0" indent="0" algn="r" rtl="1">
              <a:buNone/>
            </a:pPr>
            <a:endParaRPr lang="fa-IR" dirty="0" smtClean="0">
              <a:solidFill>
                <a:schemeClr val="accent5"/>
              </a:solidFill>
              <a:cs typeface="B Nazanin" panose="00000400000000000000" pitchFamily="2" charset="-78"/>
            </a:endParaRPr>
          </a:p>
          <a:p>
            <a:pPr algn="r" rtl="1">
              <a:buFont typeface="Wingdings" panose="05000000000000000000" pitchFamily="2" charset="2"/>
              <a:buChar char="ü"/>
            </a:pPr>
            <a:endParaRPr lang="en-US" dirty="0">
              <a:solidFill>
                <a:schemeClr val="accent5"/>
              </a:solidFill>
              <a:cs typeface="B Nazanin" panose="00000400000000000000" pitchFamily="2" charset="-78"/>
            </a:endParaRPr>
          </a:p>
        </p:txBody>
      </p:sp>
    </p:spTree>
    <p:extLst>
      <p:ext uri="{BB962C8B-B14F-4D97-AF65-F5344CB8AC3E}">
        <p14:creationId xmlns:p14="http://schemas.microsoft.com/office/powerpoint/2010/main" val="12743151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6"/>
                </a:solidFill>
                <a:cs typeface="B Titr" panose="00000700000000000000" pitchFamily="2" charset="-78"/>
              </a:rPr>
              <a:t>خرید و فروش پول های اعتباری</a:t>
            </a:r>
            <a:endParaRPr lang="en-US" dirty="0">
              <a:solidFill>
                <a:schemeClr val="accent6"/>
              </a:solidFill>
              <a:cs typeface="B Titr" panose="00000700000000000000" pitchFamily="2" charset="-78"/>
            </a:endParaRPr>
          </a:p>
        </p:txBody>
      </p:sp>
      <p:sp>
        <p:nvSpPr>
          <p:cNvPr id="3" name="Content Placeholder 2"/>
          <p:cNvSpPr>
            <a:spLocks noGrp="1"/>
          </p:cNvSpPr>
          <p:nvPr>
            <p:ph idx="1"/>
          </p:nvPr>
        </p:nvSpPr>
        <p:spPr/>
        <p:txBody>
          <a:bodyPr/>
          <a:lstStyle/>
          <a:p>
            <a:pPr marL="0" indent="0" algn="r" rtl="1">
              <a:buNone/>
            </a:pPr>
            <a:endParaRPr lang="en-US" dirty="0"/>
          </a:p>
        </p:txBody>
      </p:sp>
      <p:sp>
        <p:nvSpPr>
          <p:cNvPr id="4" name="Rectangle 3"/>
          <p:cNvSpPr/>
          <p:nvPr/>
        </p:nvSpPr>
        <p:spPr>
          <a:xfrm>
            <a:off x="1004552" y="2459865"/>
            <a:ext cx="10367493" cy="13780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rtl="1"/>
            <a:r>
              <a:rPr lang="fa-IR" dirty="0" smtClean="0">
                <a:cs typeface="B Titr" panose="00000700000000000000" pitchFamily="2" charset="-78"/>
              </a:rPr>
              <a:t>مبادله و خرید و فروش پول های حقیقی با یکدیگر تنها باید به صورت نقدی انجام گیرد و خرید و </a:t>
            </a:r>
            <a:r>
              <a:rPr lang="fa-IR" dirty="0" err="1" smtClean="0">
                <a:cs typeface="B Titr" panose="00000700000000000000" pitchFamily="2" charset="-78"/>
              </a:rPr>
              <a:t>فورش</a:t>
            </a:r>
            <a:r>
              <a:rPr lang="fa-IR" dirty="0" smtClean="0">
                <a:cs typeface="B Titr" panose="00000700000000000000" pitchFamily="2" charset="-78"/>
              </a:rPr>
              <a:t> </a:t>
            </a:r>
            <a:r>
              <a:rPr lang="fa-IR" dirty="0" err="1" smtClean="0">
                <a:cs typeface="B Titr" panose="00000700000000000000" pitchFamily="2" charset="-78"/>
              </a:rPr>
              <a:t>نسیه</a:t>
            </a:r>
            <a:r>
              <a:rPr lang="fa-IR" dirty="0" smtClean="0">
                <a:cs typeface="B Titr" panose="00000700000000000000" pitchFamily="2" charset="-78"/>
              </a:rPr>
              <a:t> ای آن جایز نیست</a:t>
            </a:r>
            <a:endParaRPr lang="en-US" dirty="0">
              <a:cs typeface="B Titr" panose="00000700000000000000" pitchFamily="2" charset="-78"/>
            </a:endParaRPr>
          </a:p>
        </p:txBody>
      </p:sp>
      <p:sp>
        <p:nvSpPr>
          <p:cNvPr id="5" name="Rectangle 4"/>
          <p:cNvSpPr/>
          <p:nvPr/>
        </p:nvSpPr>
        <p:spPr>
          <a:xfrm>
            <a:off x="1004552" y="4103209"/>
            <a:ext cx="10367493" cy="122864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rtl="1"/>
            <a:r>
              <a:rPr lang="fa-IR" dirty="0" smtClean="0">
                <a:cs typeface="B Titr" panose="00000700000000000000" pitchFamily="2" charset="-78"/>
              </a:rPr>
              <a:t>هر دو باید از نظر مقدار با هم مساوی باشند و در غیر این صورت ربا محسوب شده و حرام است</a:t>
            </a:r>
            <a:endParaRPr lang="en-US" dirty="0">
              <a:cs typeface="B Titr" panose="00000700000000000000" pitchFamily="2" charset="-78"/>
            </a:endParaRPr>
          </a:p>
        </p:txBody>
      </p:sp>
    </p:spTree>
    <p:extLst>
      <p:ext uri="{BB962C8B-B14F-4D97-AF65-F5344CB8AC3E}">
        <p14:creationId xmlns:p14="http://schemas.microsoft.com/office/powerpoint/2010/main" val="32753400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6"/>
                </a:solidFill>
                <a:cs typeface="B Titr" panose="00000700000000000000" pitchFamily="2" charset="-78"/>
              </a:rPr>
              <a:t>پول و قرض </a:t>
            </a:r>
            <a:r>
              <a:rPr lang="fa-IR" dirty="0" err="1" smtClean="0">
                <a:solidFill>
                  <a:schemeClr val="accent6"/>
                </a:solidFill>
                <a:cs typeface="B Titr" panose="00000700000000000000" pitchFamily="2" charset="-78"/>
              </a:rPr>
              <a:t>ربوی</a:t>
            </a:r>
            <a:r>
              <a:rPr lang="fa-IR" dirty="0" smtClean="0">
                <a:solidFill>
                  <a:schemeClr val="accent6"/>
                </a:solidFill>
                <a:cs typeface="B Titr" panose="00000700000000000000" pitchFamily="2" charset="-78"/>
              </a:rPr>
              <a:t> آن</a:t>
            </a:r>
            <a:endParaRPr lang="en-US" dirty="0">
              <a:solidFill>
                <a:schemeClr val="accent6"/>
              </a:solidFill>
              <a:cs typeface="B Titr" panose="00000700000000000000" pitchFamily="2" charset="-78"/>
            </a:endParaRPr>
          </a:p>
        </p:txBody>
      </p:sp>
      <p:sp>
        <p:nvSpPr>
          <p:cNvPr id="3" name="Content Placeholder 2"/>
          <p:cNvSpPr>
            <a:spLocks noGrp="1"/>
          </p:cNvSpPr>
          <p:nvPr>
            <p:ph idx="1"/>
          </p:nvPr>
        </p:nvSpPr>
        <p:spPr/>
        <p:txBody>
          <a:bodyPr/>
          <a:lstStyle/>
          <a:p>
            <a:pPr algn="r" rtl="1">
              <a:buFont typeface="Wingdings" panose="05000000000000000000" pitchFamily="2" charset="2"/>
              <a:buChar char="ü"/>
            </a:pPr>
            <a:r>
              <a:rPr lang="fa-IR" dirty="0" smtClean="0">
                <a:solidFill>
                  <a:schemeClr val="accent6"/>
                </a:solidFill>
                <a:cs typeface="B Nazanin" panose="00000400000000000000" pitchFamily="2" charset="-78"/>
              </a:rPr>
              <a:t> قرض عقدی است که به موجب آن قرض دهنده مقدار معینی از مال خود را به قرض گیرنده </a:t>
            </a:r>
            <a:r>
              <a:rPr lang="fa-IR" dirty="0" err="1" smtClean="0">
                <a:solidFill>
                  <a:schemeClr val="accent6"/>
                </a:solidFill>
                <a:cs typeface="B Nazanin" panose="00000400000000000000" pitchFamily="2" charset="-78"/>
              </a:rPr>
              <a:t>تملیک</a:t>
            </a:r>
            <a:r>
              <a:rPr lang="fa-IR" dirty="0" smtClean="0">
                <a:solidFill>
                  <a:schemeClr val="accent6"/>
                </a:solidFill>
                <a:cs typeface="B Nazanin" panose="00000400000000000000" pitchFamily="2" charset="-78"/>
              </a:rPr>
              <a:t> می کند تا او مثل و در صورت عدم امکان قیمت آن را به قرض دهنده باز گرداند</a:t>
            </a:r>
          </a:p>
          <a:p>
            <a:pPr marL="0" indent="0" algn="r" rtl="1">
              <a:buNone/>
            </a:pPr>
            <a:endParaRPr lang="fa-IR" dirty="0" smtClean="0">
              <a:solidFill>
                <a:schemeClr val="accent6"/>
              </a:solidFill>
              <a:cs typeface="B Nazanin" panose="00000400000000000000" pitchFamily="2" charset="-78"/>
            </a:endParaRPr>
          </a:p>
          <a:p>
            <a:pPr algn="r" rtl="1">
              <a:buFont typeface="Wingdings" panose="05000000000000000000" pitchFamily="2" charset="2"/>
              <a:buChar char="ü"/>
            </a:pPr>
            <a:r>
              <a:rPr lang="fa-IR" dirty="0">
                <a:solidFill>
                  <a:schemeClr val="accent6"/>
                </a:solidFill>
                <a:cs typeface="B Nazanin" panose="00000400000000000000" pitchFamily="2" charset="-78"/>
              </a:rPr>
              <a:t> </a:t>
            </a:r>
            <a:r>
              <a:rPr lang="fa-IR" dirty="0" smtClean="0">
                <a:solidFill>
                  <a:schemeClr val="accent6"/>
                </a:solidFill>
                <a:cs typeface="B Nazanin" panose="00000400000000000000" pitchFamily="2" charset="-78"/>
              </a:rPr>
              <a:t>در این قرض اگر قرض دهنده شرط کند که بیش از مقداری که قرض داده باز پس گیرد این اضافه ربا و حرام است</a:t>
            </a:r>
          </a:p>
          <a:p>
            <a:pPr marL="0" indent="0" algn="r" rtl="1">
              <a:buNone/>
            </a:pPr>
            <a:endParaRPr lang="fa-IR" dirty="0" smtClean="0">
              <a:solidFill>
                <a:schemeClr val="accent6"/>
              </a:solidFill>
              <a:cs typeface="B Nazanin" panose="00000400000000000000" pitchFamily="2" charset="-78"/>
            </a:endParaRPr>
          </a:p>
          <a:p>
            <a:pPr algn="r" rtl="1">
              <a:buFont typeface="Wingdings" panose="05000000000000000000" pitchFamily="2" charset="2"/>
              <a:buChar char="ü"/>
            </a:pPr>
            <a:r>
              <a:rPr lang="fa-IR" dirty="0">
                <a:solidFill>
                  <a:schemeClr val="accent6"/>
                </a:solidFill>
                <a:cs typeface="B Nazanin" panose="00000400000000000000" pitchFamily="2" charset="-78"/>
              </a:rPr>
              <a:t> </a:t>
            </a:r>
            <a:r>
              <a:rPr lang="fa-IR" dirty="0" smtClean="0">
                <a:solidFill>
                  <a:schemeClr val="accent6"/>
                </a:solidFill>
                <a:cs typeface="B Nazanin" panose="00000400000000000000" pitchFamily="2" charset="-78"/>
              </a:rPr>
              <a:t>بر اساس این حکم در نظام اسلامی کلیه ی فعالیت های اقتصادی </a:t>
            </a:r>
            <a:r>
              <a:rPr lang="fa-IR" dirty="0" err="1" smtClean="0">
                <a:solidFill>
                  <a:schemeClr val="accent6"/>
                </a:solidFill>
                <a:cs typeface="B Nazanin" panose="00000400000000000000" pitchFamily="2" charset="-78"/>
              </a:rPr>
              <a:t>ربوی</a:t>
            </a:r>
            <a:r>
              <a:rPr lang="fa-IR" dirty="0" smtClean="0">
                <a:solidFill>
                  <a:schemeClr val="accent6"/>
                </a:solidFill>
                <a:cs typeface="B Nazanin" panose="00000400000000000000" pitchFamily="2" charset="-78"/>
              </a:rPr>
              <a:t> ممنوع و حذف گردیده است و امکان بهره گیری از پول در قالب جایگزین های دیگری برای فعالیت های اقتصادی صحیح  در نظام مالی اسلامی پیشنهاد شده است</a:t>
            </a:r>
            <a:endParaRPr lang="en-US" dirty="0">
              <a:solidFill>
                <a:schemeClr val="accent6"/>
              </a:solidFill>
              <a:cs typeface="B Nazanin" panose="00000400000000000000" pitchFamily="2" charset="-78"/>
            </a:endParaRPr>
          </a:p>
        </p:txBody>
      </p:sp>
    </p:spTree>
    <p:extLst>
      <p:ext uri="{BB962C8B-B14F-4D97-AF65-F5344CB8AC3E}">
        <p14:creationId xmlns:p14="http://schemas.microsoft.com/office/powerpoint/2010/main" val="12919430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heel(1)">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rgbClr val="FFFF00"/>
                </a:solidFill>
                <a:cs typeface="B Titr" panose="00000700000000000000" pitchFamily="2" charset="-78"/>
              </a:rPr>
              <a:t>ربا</a:t>
            </a:r>
            <a:endParaRPr lang="en-US" dirty="0">
              <a:solidFill>
                <a:srgbClr val="FFFF00"/>
              </a:solidFill>
              <a:cs typeface="B Titr" panose="00000700000000000000" pitchFamily="2" charset="-78"/>
            </a:endParaRPr>
          </a:p>
        </p:txBody>
      </p:sp>
      <p:sp>
        <p:nvSpPr>
          <p:cNvPr id="3" name="Content Placeholder 2"/>
          <p:cNvSpPr>
            <a:spLocks noGrp="1"/>
          </p:cNvSpPr>
          <p:nvPr>
            <p:ph idx="1"/>
          </p:nvPr>
        </p:nvSpPr>
        <p:spPr/>
        <p:txBody>
          <a:bodyPr/>
          <a:lstStyle/>
          <a:p>
            <a:pPr algn="r" rtl="1">
              <a:buFont typeface="Wingdings" panose="05000000000000000000" pitchFamily="2" charset="2"/>
              <a:buChar char="ü"/>
            </a:pPr>
            <a:r>
              <a:rPr lang="en-US" dirty="0" smtClean="0">
                <a:solidFill>
                  <a:srgbClr val="FFFF00"/>
                </a:solidFill>
                <a:cs typeface="B Nazanin" panose="00000400000000000000" pitchFamily="2" charset="-78"/>
              </a:rPr>
              <a:t> </a:t>
            </a:r>
            <a:r>
              <a:rPr lang="fa-IR" dirty="0" smtClean="0">
                <a:solidFill>
                  <a:srgbClr val="FFFF00"/>
                </a:solidFill>
                <a:cs typeface="B Nazanin" panose="00000400000000000000" pitchFamily="2" charset="-78"/>
              </a:rPr>
              <a:t>در لغت به معنای زیاده، علو و نمو است</a:t>
            </a:r>
          </a:p>
          <a:p>
            <a:pPr marL="0" indent="0" algn="r" rtl="1">
              <a:buNone/>
            </a:pPr>
            <a:endParaRPr lang="fa-IR" dirty="0" smtClean="0">
              <a:solidFill>
                <a:srgbClr val="FFFF00"/>
              </a:solidFill>
              <a:cs typeface="B Nazanin" panose="00000400000000000000" pitchFamily="2" charset="-78"/>
            </a:endParaRPr>
          </a:p>
          <a:p>
            <a:pPr algn="r" rtl="1">
              <a:buFont typeface="Wingdings" panose="05000000000000000000" pitchFamily="2" charset="2"/>
              <a:buChar char="ü"/>
            </a:pPr>
            <a:r>
              <a:rPr lang="fa-IR" dirty="0">
                <a:solidFill>
                  <a:srgbClr val="FFFF00"/>
                </a:solidFill>
                <a:cs typeface="B Nazanin" panose="00000400000000000000" pitchFamily="2" charset="-78"/>
              </a:rPr>
              <a:t> </a:t>
            </a:r>
            <a:r>
              <a:rPr lang="fa-IR" dirty="0" smtClean="0">
                <a:solidFill>
                  <a:srgbClr val="FFFF00"/>
                </a:solidFill>
                <a:cs typeface="B Nazanin" panose="00000400000000000000" pitchFamily="2" charset="-78"/>
              </a:rPr>
              <a:t>در اصطلاح فقهی به زیاده ای گفته می شود که در برخی از </a:t>
            </a:r>
            <a:r>
              <a:rPr lang="fa-IR" dirty="0" err="1" smtClean="0">
                <a:solidFill>
                  <a:srgbClr val="FFFF00"/>
                </a:solidFill>
                <a:cs typeface="B Nazanin" panose="00000400000000000000" pitchFamily="2" charset="-78"/>
              </a:rPr>
              <a:t>معاملات</a:t>
            </a:r>
            <a:r>
              <a:rPr lang="fa-IR" dirty="0" smtClean="0">
                <a:solidFill>
                  <a:srgbClr val="FFFF00"/>
                </a:solidFill>
                <a:cs typeface="B Nazanin" panose="00000400000000000000" pitchFamily="2" charset="-78"/>
              </a:rPr>
              <a:t> یا مبالغی که بیش از مبلغ قرض داده شده، گرفته می شود</a:t>
            </a:r>
          </a:p>
          <a:p>
            <a:pPr marL="0" indent="0" algn="r" rtl="1">
              <a:buNone/>
            </a:pPr>
            <a:endParaRPr lang="fa-IR" dirty="0" smtClean="0">
              <a:solidFill>
                <a:srgbClr val="FFFF00"/>
              </a:solidFill>
              <a:cs typeface="B Nazanin" panose="00000400000000000000" pitchFamily="2" charset="-78"/>
            </a:endParaRPr>
          </a:p>
          <a:p>
            <a:pPr algn="r" rtl="1">
              <a:buFont typeface="Wingdings" panose="05000000000000000000" pitchFamily="2" charset="2"/>
              <a:buChar char="ü"/>
            </a:pPr>
            <a:r>
              <a:rPr lang="fa-IR" dirty="0">
                <a:solidFill>
                  <a:srgbClr val="FFFF00"/>
                </a:solidFill>
                <a:cs typeface="B Nazanin" panose="00000400000000000000" pitchFamily="2" charset="-78"/>
              </a:rPr>
              <a:t> </a:t>
            </a:r>
            <a:r>
              <a:rPr lang="fa-IR" dirty="0" smtClean="0">
                <a:solidFill>
                  <a:srgbClr val="FFFF00"/>
                </a:solidFill>
                <a:cs typeface="B Nazanin" panose="00000400000000000000" pitchFamily="2" charset="-78"/>
              </a:rPr>
              <a:t>هر اضافه و زیاده ای حرام نیست و تنها در قرض و </a:t>
            </a:r>
            <a:r>
              <a:rPr lang="fa-IR" dirty="0" err="1" smtClean="0">
                <a:solidFill>
                  <a:srgbClr val="FFFF00"/>
                </a:solidFill>
                <a:cs typeface="B Nazanin" panose="00000400000000000000" pitchFamily="2" charset="-78"/>
              </a:rPr>
              <a:t>معاملاتی</a:t>
            </a:r>
            <a:r>
              <a:rPr lang="fa-IR" dirty="0" smtClean="0">
                <a:solidFill>
                  <a:srgbClr val="FFFF00"/>
                </a:solidFill>
                <a:cs typeface="B Nazanin" panose="00000400000000000000" pitchFamily="2" charset="-78"/>
              </a:rPr>
              <a:t> که دارای شرایط خاص هستند حرام است</a:t>
            </a:r>
          </a:p>
          <a:p>
            <a:pPr marL="0" indent="0" algn="r" rtl="1">
              <a:buNone/>
            </a:pPr>
            <a:endParaRPr lang="fa-IR" dirty="0" smtClean="0">
              <a:solidFill>
                <a:srgbClr val="FFFF00"/>
              </a:solidFill>
              <a:cs typeface="B Nazanin" panose="00000400000000000000" pitchFamily="2" charset="-78"/>
            </a:endParaRPr>
          </a:p>
          <a:p>
            <a:pPr algn="r" rtl="1">
              <a:buFont typeface="Wingdings" panose="05000000000000000000" pitchFamily="2" charset="2"/>
              <a:buChar char="ü"/>
            </a:pPr>
            <a:r>
              <a:rPr lang="fa-IR" dirty="0">
                <a:solidFill>
                  <a:srgbClr val="FFFF00"/>
                </a:solidFill>
                <a:cs typeface="B Nazanin" panose="00000400000000000000" pitchFamily="2" charset="-78"/>
              </a:rPr>
              <a:t> </a:t>
            </a:r>
            <a:r>
              <a:rPr lang="fa-IR" dirty="0" smtClean="0">
                <a:solidFill>
                  <a:srgbClr val="FFFF00"/>
                </a:solidFill>
                <a:cs typeface="B Nazanin" panose="00000400000000000000" pitchFamily="2" charset="-78"/>
              </a:rPr>
              <a:t>رباخواری در قرآن و روایت در حکم جنگ با خدا و رسولش عنوان شده است</a:t>
            </a:r>
            <a:endParaRPr lang="en-US" dirty="0">
              <a:solidFill>
                <a:srgbClr val="FFFF00"/>
              </a:solidFill>
              <a:cs typeface="B Nazanin" panose="00000400000000000000" pitchFamily="2" charset="-78"/>
            </a:endParaRPr>
          </a:p>
        </p:txBody>
      </p:sp>
    </p:spTree>
    <p:extLst>
      <p:ext uri="{BB962C8B-B14F-4D97-AF65-F5344CB8AC3E}">
        <p14:creationId xmlns:p14="http://schemas.microsoft.com/office/powerpoint/2010/main" val="2294298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rgbClr val="00B0F0"/>
                </a:solidFill>
                <a:cs typeface="B Titr" panose="00000700000000000000" pitchFamily="2" charset="-78"/>
              </a:rPr>
              <a:t>فلسفه تحریم ربا</a:t>
            </a:r>
            <a:endParaRPr lang="en-US" dirty="0">
              <a:solidFill>
                <a:srgbClr val="00B0F0"/>
              </a:solidFill>
              <a:cs typeface="B Titr" panose="00000700000000000000" pitchFamily="2" charset="-78"/>
            </a:endParaRPr>
          </a:p>
        </p:txBody>
      </p:sp>
      <p:sp>
        <p:nvSpPr>
          <p:cNvPr id="3" name="Content Placeholder 2"/>
          <p:cNvSpPr>
            <a:spLocks noGrp="1"/>
          </p:cNvSpPr>
          <p:nvPr>
            <p:ph idx="1"/>
          </p:nvPr>
        </p:nvSpPr>
        <p:spPr/>
        <p:txBody>
          <a:bodyPr>
            <a:normAutofit fontScale="92500"/>
          </a:bodyPr>
          <a:lstStyle/>
          <a:p>
            <a:pPr algn="r" rtl="1">
              <a:buFont typeface="Wingdings" panose="05000000000000000000" pitchFamily="2" charset="2"/>
              <a:buChar char="ü"/>
            </a:pPr>
            <a:r>
              <a:rPr lang="fa-IR" dirty="0" smtClean="0">
                <a:solidFill>
                  <a:srgbClr val="00B0F0"/>
                </a:solidFill>
                <a:cs typeface="B Nazanin" panose="00000400000000000000" pitchFamily="2" charset="-78"/>
              </a:rPr>
              <a:t> گسترش فرهنگ ربا موجب از بین رفتن روحیه احسان و تعاون می شود و جاذبه های مادی آن عامل وحدت را از بین می برد</a:t>
            </a:r>
          </a:p>
          <a:p>
            <a:pPr marL="0" indent="0" algn="r" rtl="1">
              <a:buNone/>
            </a:pPr>
            <a:endParaRPr lang="fa-IR" dirty="0" smtClean="0">
              <a:solidFill>
                <a:srgbClr val="00B0F0"/>
              </a:solidFill>
              <a:cs typeface="B Nazanin" panose="00000400000000000000" pitchFamily="2" charset="-78"/>
            </a:endParaRPr>
          </a:p>
          <a:p>
            <a:pPr algn="r" rtl="1">
              <a:buFont typeface="Wingdings" panose="05000000000000000000" pitchFamily="2" charset="2"/>
              <a:buChar char="ü"/>
            </a:pPr>
            <a:r>
              <a:rPr lang="fa-IR" dirty="0">
                <a:solidFill>
                  <a:srgbClr val="00B0F0"/>
                </a:solidFill>
                <a:cs typeface="B Nazanin" panose="00000400000000000000" pitchFamily="2" charset="-78"/>
              </a:rPr>
              <a:t> </a:t>
            </a:r>
            <a:r>
              <a:rPr lang="fa-IR" dirty="0" smtClean="0">
                <a:solidFill>
                  <a:srgbClr val="00B0F0"/>
                </a:solidFill>
                <a:cs typeface="B Nazanin" panose="00000400000000000000" pitchFamily="2" charset="-78"/>
              </a:rPr>
              <a:t>روحیه آز و طمع را در انسان افزایش می دهد. تمامی مقررات اسلامی در جهت سازندگی انسان </a:t>
            </a:r>
            <a:r>
              <a:rPr lang="fa-IR" dirty="0" err="1" smtClean="0">
                <a:solidFill>
                  <a:srgbClr val="00B0F0"/>
                </a:solidFill>
                <a:cs typeface="B Nazanin" panose="00000400000000000000" pitchFamily="2" charset="-78"/>
              </a:rPr>
              <a:t>هاست</a:t>
            </a:r>
            <a:r>
              <a:rPr lang="fa-IR" dirty="0" smtClean="0">
                <a:solidFill>
                  <a:srgbClr val="00B0F0"/>
                </a:solidFill>
                <a:cs typeface="B Nazanin" panose="00000400000000000000" pitchFamily="2" charset="-78"/>
              </a:rPr>
              <a:t> و گرایش به ربا خواری باعث دل بستگی به دنیا و حریص تر شدن انسان ها می شود</a:t>
            </a:r>
          </a:p>
          <a:p>
            <a:pPr marL="0" indent="0" algn="r" rtl="1">
              <a:buNone/>
            </a:pPr>
            <a:endParaRPr lang="fa-IR" dirty="0" smtClean="0">
              <a:solidFill>
                <a:srgbClr val="00B0F0"/>
              </a:solidFill>
              <a:cs typeface="B Nazanin" panose="00000400000000000000" pitchFamily="2" charset="-78"/>
            </a:endParaRPr>
          </a:p>
          <a:p>
            <a:pPr algn="r" rtl="1">
              <a:buFont typeface="Wingdings" panose="05000000000000000000" pitchFamily="2" charset="2"/>
              <a:buChar char="ü"/>
            </a:pPr>
            <a:r>
              <a:rPr lang="fa-IR" dirty="0">
                <a:solidFill>
                  <a:srgbClr val="00B0F0"/>
                </a:solidFill>
                <a:cs typeface="B Nazanin" panose="00000400000000000000" pitchFamily="2" charset="-78"/>
              </a:rPr>
              <a:t> </a:t>
            </a:r>
            <a:r>
              <a:rPr lang="fa-IR" dirty="0" smtClean="0">
                <a:solidFill>
                  <a:srgbClr val="00B0F0"/>
                </a:solidFill>
                <a:cs typeface="B Nazanin" panose="00000400000000000000" pitchFamily="2" charset="-78"/>
              </a:rPr>
              <a:t>رباخواری عامل کینه و دشمنی است. تاریخ نشان می دهد ربا دهنده برای همیشه کینه ربا خوار را در دل نگه     می دارد و در صدد انتقام از او است</a:t>
            </a:r>
          </a:p>
          <a:p>
            <a:pPr marL="0" indent="0" algn="r" rtl="1">
              <a:buNone/>
            </a:pPr>
            <a:endParaRPr lang="fa-IR" dirty="0" smtClean="0">
              <a:solidFill>
                <a:srgbClr val="00B0F0"/>
              </a:solidFill>
              <a:cs typeface="B Nazanin" panose="00000400000000000000" pitchFamily="2" charset="-78"/>
            </a:endParaRPr>
          </a:p>
          <a:p>
            <a:pPr algn="r" rtl="1">
              <a:buFont typeface="Wingdings" panose="05000000000000000000" pitchFamily="2" charset="2"/>
              <a:buChar char="ü"/>
            </a:pPr>
            <a:r>
              <a:rPr lang="fa-IR" dirty="0">
                <a:solidFill>
                  <a:srgbClr val="00B0F0"/>
                </a:solidFill>
                <a:cs typeface="B Nazanin" panose="00000400000000000000" pitchFamily="2" charset="-78"/>
              </a:rPr>
              <a:t> </a:t>
            </a:r>
            <a:r>
              <a:rPr lang="fa-IR" dirty="0" smtClean="0">
                <a:solidFill>
                  <a:srgbClr val="00B0F0"/>
                </a:solidFill>
                <a:cs typeface="B Nazanin" panose="00000400000000000000" pitchFamily="2" charset="-78"/>
              </a:rPr>
              <a:t>ربا خواری عامل ترک تجارت و کاهش تولید است. امام صادق (ع) در این باره می فرمایند: اگر رباخواری در اسلام حرام نبود مرد به جای تولید و تجارت به </a:t>
            </a:r>
            <a:r>
              <a:rPr lang="fa-IR" dirty="0" err="1" smtClean="0">
                <a:solidFill>
                  <a:srgbClr val="00B0F0"/>
                </a:solidFill>
                <a:cs typeface="B Nazanin" panose="00000400000000000000" pitchFamily="2" charset="-78"/>
              </a:rPr>
              <a:t>معاملات</a:t>
            </a:r>
            <a:r>
              <a:rPr lang="fa-IR" dirty="0" smtClean="0">
                <a:solidFill>
                  <a:srgbClr val="00B0F0"/>
                </a:solidFill>
                <a:cs typeface="B Nazanin" panose="00000400000000000000" pitchFamily="2" charset="-78"/>
              </a:rPr>
              <a:t> </a:t>
            </a:r>
            <a:r>
              <a:rPr lang="fa-IR" dirty="0" err="1" smtClean="0">
                <a:solidFill>
                  <a:srgbClr val="00B0F0"/>
                </a:solidFill>
                <a:cs typeface="B Nazanin" panose="00000400000000000000" pitchFamily="2" charset="-78"/>
              </a:rPr>
              <a:t>ربوی</a:t>
            </a:r>
            <a:r>
              <a:rPr lang="fa-IR" dirty="0" smtClean="0">
                <a:solidFill>
                  <a:srgbClr val="00B0F0"/>
                </a:solidFill>
                <a:cs typeface="B Nazanin" panose="00000400000000000000" pitchFamily="2" charset="-78"/>
              </a:rPr>
              <a:t> روی می آوردند ولی با تحریم ربا مردم به سوی تجارت و خرید و فروش می روند</a:t>
            </a:r>
          </a:p>
          <a:p>
            <a:pPr algn="r" rtl="1">
              <a:buFont typeface="Wingdings" panose="05000000000000000000" pitchFamily="2" charset="2"/>
              <a:buChar char="ü"/>
            </a:pPr>
            <a:endParaRPr lang="en-US" dirty="0">
              <a:solidFill>
                <a:srgbClr val="00B0F0"/>
              </a:solidFill>
              <a:cs typeface="B Nazanin" panose="00000400000000000000" pitchFamily="2" charset="-78"/>
            </a:endParaRPr>
          </a:p>
        </p:txBody>
      </p:sp>
    </p:spTree>
    <p:extLst>
      <p:ext uri="{BB962C8B-B14F-4D97-AF65-F5344CB8AC3E}">
        <p14:creationId xmlns:p14="http://schemas.microsoft.com/office/powerpoint/2010/main" val="3274705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chemeClr val="accent2"/>
                </a:solidFill>
                <a:cs typeface="B Titr" panose="00000700000000000000" pitchFamily="2" charset="-78"/>
              </a:rPr>
              <a:t>انواع ربا</a:t>
            </a:r>
            <a:endParaRPr lang="en-US" dirty="0">
              <a:solidFill>
                <a:schemeClr val="accent2"/>
              </a:solidFill>
              <a:cs typeface="B Titr" panose="00000700000000000000" pitchFamily="2" charset="-78"/>
            </a:endParaRPr>
          </a:p>
        </p:txBody>
      </p:sp>
      <p:sp>
        <p:nvSpPr>
          <p:cNvPr id="3" name="Content Placeholder 2"/>
          <p:cNvSpPr>
            <a:spLocks noGrp="1"/>
          </p:cNvSpPr>
          <p:nvPr>
            <p:ph idx="1"/>
          </p:nvPr>
        </p:nvSpPr>
        <p:spPr/>
        <p:txBody>
          <a:bodyPr/>
          <a:lstStyle/>
          <a:p>
            <a:pPr algn="r" rtl="1"/>
            <a:endParaRPr lang="en-US" dirty="0"/>
          </a:p>
        </p:txBody>
      </p:sp>
      <p:sp>
        <p:nvSpPr>
          <p:cNvPr id="4" name="Oval 3"/>
          <p:cNvSpPr/>
          <p:nvPr/>
        </p:nvSpPr>
        <p:spPr>
          <a:xfrm>
            <a:off x="3593206" y="2665927"/>
            <a:ext cx="4906850" cy="135228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1"/>
            <a:r>
              <a:rPr lang="fa-IR" sz="2400" dirty="0" smtClean="0">
                <a:cs typeface="B Titr" panose="00000700000000000000" pitchFamily="2" charset="-78"/>
              </a:rPr>
              <a:t>ربای </a:t>
            </a:r>
            <a:r>
              <a:rPr lang="fa-IR" sz="2400" dirty="0" err="1" smtClean="0">
                <a:cs typeface="B Titr" panose="00000700000000000000" pitchFamily="2" charset="-78"/>
              </a:rPr>
              <a:t>معاوضی</a:t>
            </a:r>
            <a:endParaRPr lang="en-US" sz="2400" dirty="0">
              <a:cs typeface="B Titr" panose="00000700000000000000" pitchFamily="2" charset="-78"/>
            </a:endParaRPr>
          </a:p>
        </p:txBody>
      </p:sp>
      <p:sp>
        <p:nvSpPr>
          <p:cNvPr id="5" name="Oval 4"/>
          <p:cNvSpPr/>
          <p:nvPr/>
        </p:nvSpPr>
        <p:spPr>
          <a:xfrm>
            <a:off x="3593206" y="4448745"/>
            <a:ext cx="4911143" cy="133940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sz="2800" dirty="0" smtClean="0">
                <a:cs typeface="B Titr" panose="00000700000000000000" pitchFamily="2" charset="-78"/>
              </a:rPr>
              <a:t>ربای قرضی</a:t>
            </a:r>
            <a:endParaRPr lang="en-US" sz="2800" dirty="0">
              <a:cs typeface="B Titr" panose="00000700000000000000" pitchFamily="2" charset="-78"/>
            </a:endParaRPr>
          </a:p>
        </p:txBody>
      </p:sp>
    </p:spTree>
    <p:extLst>
      <p:ext uri="{BB962C8B-B14F-4D97-AF65-F5344CB8AC3E}">
        <p14:creationId xmlns:p14="http://schemas.microsoft.com/office/powerpoint/2010/main" val="3956904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chemeClr val="accent4"/>
                </a:solidFill>
                <a:cs typeface="B Titr" panose="00000700000000000000" pitchFamily="2" charset="-78"/>
              </a:rPr>
              <a:t>ربای </a:t>
            </a:r>
            <a:r>
              <a:rPr lang="fa-IR" dirty="0" err="1" smtClean="0">
                <a:solidFill>
                  <a:schemeClr val="accent4"/>
                </a:solidFill>
                <a:cs typeface="B Titr" panose="00000700000000000000" pitchFamily="2" charset="-78"/>
              </a:rPr>
              <a:t>معاوضی</a:t>
            </a:r>
            <a:endParaRPr lang="en-US" dirty="0">
              <a:solidFill>
                <a:schemeClr val="accent4"/>
              </a:solidFill>
              <a:cs typeface="B Titr" panose="00000700000000000000" pitchFamily="2" charset="-78"/>
            </a:endParaRPr>
          </a:p>
        </p:txBody>
      </p:sp>
      <p:sp>
        <p:nvSpPr>
          <p:cNvPr id="3" name="Content Placeholder 2"/>
          <p:cNvSpPr>
            <a:spLocks noGrp="1"/>
          </p:cNvSpPr>
          <p:nvPr>
            <p:ph idx="1"/>
          </p:nvPr>
        </p:nvSpPr>
        <p:spPr/>
        <p:txBody>
          <a:bodyPr/>
          <a:lstStyle/>
          <a:p>
            <a:pPr algn="r" rtl="1">
              <a:buFont typeface="Wingdings" panose="05000000000000000000" pitchFamily="2" charset="2"/>
              <a:buChar char="ü"/>
            </a:pPr>
            <a:r>
              <a:rPr lang="fa-IR" dirty="0" smtClean="0">
                <a:solidFill>
                  <a:schemeClr val="accent4"/>
                </a:solidFill>
                <a:cs typeface="B Nazanin" panose="00000400000000000000" pitchFamily="2" charset="-78"/>
              </a:rPr>
              <a:t> جنس مورد معامله </a:t>
            </a:r>
            <a:r>
              <a:rPr lang="fa-IR" dirty="0" err="1" smtClean="0">
                <a:solidFill>
                  <a:schemeClr val="accent4"/>
                </a:solidFill>
                <a:cs typeface="B Nazanin" panose="00000400000000000000" pitchFamily="2" charset="-78"/>
              </a:rPr>
              <a:t>مکیل</a:t>
            </a:r>
            <a:r>
              <a:rPr lang="fa-IR" dirty="0" smtClean="0">
                <a:solidFill>
                  <a:schemeClr val="accent4"/>
                </a:solidFill>
                <a:cs typeface="B Nazanin" panose="00000400000000000000" pitchFamily="2" charset="-78"/>
              </a:rPr>
              <a:t> یا موزون باشد مانند شیر که با پیمانه یا گندم که با واحد وزن مبادله می شود</a:t>
            </a:r>
          </a:p>
          <a:p>
            <a:pPr marL="0" indent="0" algn="r" rtl="1">
              <a:buNone/>
            </a:pPr>
            <a:endParaRPr lang="fa-IR" dirty="0" smtClean="0">
              <a:solidFill>
                <a:schemeClr val="accent4"/>
              </a:solidFill>
              <a:cs typeface="B Nazanin" panose="00000400000000000000" pitchFamily="2" charset="-78"/>
            </a:endParaRPr>
          </a:p>
          <a:p>
            <a:pPr algn="r" rtl="1">
              <a:buFont typeface="Wingdings" panose="05000000000000000000" pitchFamily="2" charset="2"/>
              <a:buChar char="ü"/>
            </a:pPr>
            <a:r>
              <a:rPr lang="fa-IR" dirty="0">
                <a:solidFill>
                  <a:schemeClr val="accent4"/>
                </a:solidFill>
                <a:cs typeface="B Nazanin" panose="00000400000000000000" pitchFamily="2" charset="-78"/>
              </a:rPr>
              <a:t> </a:t>
            </a:r>
            <a:r>
              <a:rPr lang="fa-IR" dirty="0" smtClean="0">
                <a:solidFill>
                  <a:schemeClr val="accent4"/>
                </a:solidFill>
                <a:cs typeface="B Nazanin" panose="00000400000000000000" pitchFamily="2" charset="-78"/>
              </a:rPr>
              <a:t>کالا های مورد معامله هم جنس باشند</a:t>
            </a:r>
          </a:p>
          <a:p>
            <a:pPr marL="0" indent="0" algn="r" rtl="1">
              <a:buNone/>
            </a:pPr>
            <a:endParaRPr lang="fa-IR" dirty="0" smtClean="0">
              <a:solidFill>
                <a:schemeClr val="accent4"/>
              </a:solidFill>
              <a:cs typeface="B Nazanin" panose="00000400000000000000" pitchFamily="2" charset="-78"/>
            </a:endParaRPr>
          </a:p>
          <a:p>
            <a:pPr algn="r" rtl="1">
              <a:buFont typeface="Wingdings" panose="05000000000000000000" pitchFamily="2" charset="2"/>
              <a:buChar char="ü"/>
            </a:pPr>
            <a:r>
              <a:rPr lang="fa-IR" dirty="0">
                <a:solidFill>
                  <a:schemeClr val="accent4"/>
                </a:solidFill>
                <a:cs typeface="B Nazanin" panose="00000400000000000000" pitchFamily="2" charset="-78"/>
              </a:rPr>
              <a:t> </a:t>
            </a:r>
            <a:r>
              <a:rPr lang="fa-IR" dirty="0" smtClean="0">
                <a:solidFill>
                  <a:schemeClr val="accent4"/>
                </a:solidFill>
                <a:cs typeface="B Nazanin" panose="00000400000000000000" pitchFamily="2" charset="-78"/>
              </a:rPr>
              <a:t>اگر دو شرط بالا برقرار باشد در صورتی که در معامله دو کالای </a:t>
            </a:r>
            <a:r>
              <a:rPr lang="fa-IR" dirty="0" err="1" smtClean="0">
                <a:solidFill>
                  <a:schemeClr val="accent4"/>
                </a:solidFill>
                <a:cs typeface="B Nazanin" panose="00000400000000000000" pitchFamily="2" charset="-78"/>
              </a:rPr>
              <a:t>مکیل</a:t>
            </a:r>
            <a:r>
              <a:rPr lang="fa-IR" dirty="0" smtClean="0">
                <a:solidFill>
                  <a:schemeClr val="accent4"/>
                </a:solidFill>
                <a:cs typeface="B Nazanin" panose="00000400000000000000" pitchFamily="2" charset="-78"/>
              </a:rPr>
              <a:t>، موزون و هم جنس زیاده وجود داشته باشد مقدار اضافه ربا و حرام است</a:t>
            </a:r>
            <a:endParaRPr lang="en-US" dirty="0">
              <a:solidFill>
                <a:schemeClr val="accent4"/>
              </a:solidFill>
              <a:cs typeface="B Nazanin" panose="00000400000000000000" pitchFamily="2" charset="-78"/>
            </a:endParaRPr>
          </a:p>
        </p:txBody>
      </p:sp>
    </p:spTree>
    <p:extLst>
      <p:ext uri="{BB962C8B-B14F-4D97-AF65-F5344CB8AC3E}">
        <p14:creationId xmlns:p14="http://schemas.microsoft.com/office/powerpoint/2010/main" val="1414906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rgbClr val="00B0F0"/>
                </a:solidFill>
                <a:cs typeface="B Titr" panose="00000700000000000000" pitchFamily="2" charset="-78"/>
              </a:rPr>
              <a:t>ربای قرضی</a:t>
            </a:r>
            <a:endParaRPr lang="en-US" dirty="0">
              <a:solidFill>
                <a:srgbClr val="00B0F0"/>
              </a:solidFill>
              <a:cs typeface="B Titr" panose="00000700000000000000" pitchFamily="2" charset="-78"/>
            </a:endParaRPr>
          </a:p>
        </p:txBody>
      </p:sp>
      <p:sp>
        <p:nvSpPr>
          <p:cNvPr id="3" name="Content Placeholder 2"/>
          <p:cNvSpPr>
            <a:spLocks noGrp="1"/>
          </p:cNvSpPr>
          <p:nvPr>
            <p:ph idx="1"/>
          </p:nvPr>
        </p:nvSpPr>
        <p:spPr/>
        <p:txBody>
          <a:bodyPr/>
          <a:lstStyle/>
          <a:p>
            <a:pPr algn="r" rtl="1">
              <a:buFont typeface="Wingdings" panose="05000000000000000000" pitchFamily="2" charset="2"/>
              <a:buChar char="ü"/>
            </a:pPr>
            <a:r>
              <a:rPr lang="fa-IR" dirty="0" smtClean="0">
                <a:solidFill>
                  <a:srgbClr val="00B0F0"/>
                </a:solidFill>
                <a:cs typeface="B Nazanin" panose="00000400000000000000" pitchFamily="2" charset="-78"/>
              </a:rPr>
              <a:t> این قسم از ربا شرایط ربای </a:t>
            </a:r>
            <a:r>
              <a:rPr lang="fa-IR" dirty="0" err="1" smtClean="0">
                <a:solidFill>
                  <a:srgbClr val="00B0F0"/>
                </a:solidFill>
                <a:cs typeface="B Nazanin" panose="00000400000000000000" pitchFamily="2" charset="-78"/>
              </a:rPr>
              <a:t>معاوضی</a:t>
            </a:r>
            <a:r>
              <a:rPr lang="fa-IR" dirty="0" smtClean="0">
                <a:solidFill>
                  <a:srgbClr val="00B0F0"/>
                </a:solidFill>
                <a:cs typeface="B Nazanin" panose="00000400000000000000" pitchFamily="2" charset="-78"/>
              </a:rPr>
              <a:t> را ندارد</a:t>
            </a:r>
          </a:p>
          <a:p>
            <a:pPr marL="0" indent="0" algn="r" rtl="1">
              <a:buNone/>
            </a:pPr>
            <a:endParaRPr lang="fa-IR" dirty="0" smtClean="0">
              <a:solidFill>
                <a:srgbClr val="00B0F0"/>
              </a:solidFill>
              <a:cs typeface="B Nazanin" panose="00000400000000000000" pitchFamily="2" charset="-78"/>
            </a:endParaRPr>
          </a:p>
          <a:p>
            <a:pPr algn="r" rtl="1">
              <a:buFont typeface="Wingdings" panose="05000000000000000000" pitchFamily="2" charset="2"/>
              <a:buChar char="ü"/>
            </a:pPr>
            <a:r>
              <a:rPr lang="fa-IR" dirty="0" smtClean="0">
                <a:solidFill>
                  <a:srgbClr val="00B0F0"/>
                </a:solidFill>
                <a:cs typeface="B Nazanin" panose="00000400000000000000" pitchFamily="2" charset="-78"/>
              </a:rPr>
              <a:t>در این ربا فرقی بین </a:t>
            </a:r>
            <a:r>
              <a:rPr lang="fa-IR" dirty="0" err="1" smtClean="0">
                <a:solidFill>
                  <a:srgbClr val="00B0F0"/>
                </a:solidFill>
                <a:cs typeface="B Nazanin" panose="00000400000000000000" pitchFamily="2" charset="-78"/>
              </a:rPr>
              <a:t>مکیل</a:t>
            </a:r>
            <a:r>
              <a:rPr lang="fa-IR" dirty="0" smtClean="0">
                <a:solidFill>
                  <a:srgbClr val="00B0F0"/>
                </a:solidFill>
                <a:cs typeface="B Nazanin" panose="00000400000000000000" pitchFamily="2" charset="-78"/>
              </a:rPr>
              <a:t> و موزون و معدود نیست</a:t>
            </a:r>
          </a:p>
          <a:p>
            <a:pPr marL="0" indent="0" algn="r" rtl="1">
              <a:buNone/>
            </a:pPr>
            <a:endParaRPr lang="fa-IR" dirty="0" smtClean="0">
              <a:solidFill>
                <a:srgbClr val="00B0F0"/>
              </a:solidFill>
              <a:cs typeface="B Nazanin" panose="00000400000000000000" pitchFamily="2" charset="-78"/>
            </a:endParaRPr>
          </a:p>
          <a:p>
            <a:pPr algn="r" rtl="1">
              <a:buFont typeface="Wingdings" panose="05000000000000000000" pitchFamily="2" charset="2"/>
              <a:buChar char="ü"/>
            </a:pPr>
            <a:r>
              <a:rPr lang="fa-IR" dirty="0">
                <a:solidFill>
                  <a:srgbClr val="00B0F0"/>
                </a:solidFill>
                <a:cs typeface="B Nazanin" panose="00000400000000000000" pitchFamily="2" charset="-78"/>
              </a:rPr>
              <a:t> </a:t>
            </a:r>
            <a:r>
              <a:rPr lang="fa-IR" dirty="0" smtClean="0">
                <a:solidFill>
                  <a:srgbClr val="00B0F0"/>
                </a:solidFill>
                <a:cs typeface="B Nazanin" panose="00000400000000000000" pitchFamily="2" charset="-78"/>
              </a:rPr>
              <a:t>رکن آن شرط مقدار اضافی است </a:t>
            </a:r>
          </a:p>
          <a:p>
            <a:pPr marL="0" indent="0" algn="r" rtl="1">
              <a:buNone/>
            </a:pPr>
            <a:endParaRPr lang="fa-IR" dirty="0" smtClean="0">
              <a:solidFill>
                <a:srgbClr val="00B0F0"/>
              </a:solidFill>
              <a:cs typeface="B Nazanin" panose="00000400000000000000" pitchFamily="2" charset="-78"/>
            </a:endParaRPr>
          </a:p>
          <a:p>
            <a:pPr algn="r" rtl="1">
              <a:buFont typeface="Wingdings" panose="05000000000000000000" pitchFamily="2" charset="2"/>
              <a:buChar char="ü"/>
            </a:pPr>
            <a:r>
              <a:rPr lang="fa-IR" dirty="0">
                <a:solidFill>
                  <a:srgbClr val="00B0F0"/>
                </a:solidFill>
                <a:cs typeface="B Nazanin" panose="00000400000000000000" pitchFamily="2" charset="-78"/>
              </a:rPr>
              <a:t> </a:t>
            </a:r>
            <a:r>
              <a:rPr lang="fa-IR" dirty="0" smtClean="0">
                <a:solidFill>
                  <a:srgbClr val="00B0F0"/>
                </a:solidFill>
                <a:cs typeface="B Nazanin" panose="00000400000000000000" pitchFamily="2" charset="-78"/>
              </a:rPr>
              <a:t>به این معنا که جنس یا پولی که به کسی قرض داده شود و شرط زیاده هنگام بازگشت کند خواه چیز اضافی از آن جنس باشد یا نباشد ربا و حرام است</a:t>
            </a:r>
            <a:endParaRPr lang="en-US" dirty="0">
              <a:solidFill>
                <a:srgbClr val="00B0F0"/>
              </a:solidFill>
              <a:cs typeface="B Nazanin" panose="00000400000000000000" pitchFamily="2" charset="-78"/>
            </a:endParaRPr>
          </a:p>
        </p:txBody>
      </p:sp>
    </p:spTree>
    <p:extLst>
      <p:ext uri="{BB962C8B-B14F-4D97-AF65-F5344CB8AC3E}">
        <p14:creationId xmlns:p14="http://schemas.microsoft.com/office/powerpoint/2010/main" val="2244267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cs typeface="B Titr" panose="00000700000000000000" pitchFamily="2" charset="-78"/>
              </a:rPr>
              <a:t>بانکداری بدون ربا</a:t>
            </a:r>
            <a:endParaRPr lang="en-US" dirty="0">
              <a:solidFill>
                <a:srgbClr val="FFFF00"/>
              </a:solidFill>
              <a:cs typeface="B Titr" panose="00000700000000000000" pitchFamily="2" charset="-78"/>
            </a:endParaRPr>
          </a:p>
        </p:txBody>
      </p:sp>
      <p:sp>
        <p:nvSpPr>
          <p:cNvPr id="3" name="Content Placeholder 2"/>
          <p:cNvSpPr>
            <a:spLocks noGrp="1"/>
          </p:cNvSpPr>
          <p:nvPr>
            <p:ph idx="1"/>
          </p:nvPr>
        </p:nvSpPr>
        <p:spPr/>
        <p:txBody>
          <a:bodyPr/>
          <a:lstStyle/>
          <a:p>
            <a:pPr algn="r" rtl="1">
              <a:buFont typeface="Wingdings" panose="05000000000000000000" pitchFamily="2" charset="2"/>
              <a:buChar char="ü"/>
            </a:pPr>
            <a:r>
              <a:rPr lang="fa-IR" dirty="0" smtClean="0">
                <a:solidFill>
                  <a:srgbClr val="FFFF00"/>
                </a:solidFill>
                <a:cs typeface="B Nazanin" panose="00000400000000000000" pitchFamily="2" charset="-78"/>
              </a:rPr>
              <a:t> بانک ها از عناصر مهم هر نظام مالی هستند</a:t>
            </a:r>
          </a:p>
          <a:p>
            <a:pPr marL="0" indent="0" algn="r" rtl="1">
              <a:buNone/>
            </a:pPr>
            <a:endParaRPr lang="fa-IR" dirty="0" smtClean="0">
              <a:solidFill>
                <a:srgbClr val="FFFF00"/>
              </a:solidFill>
              <a:cs typeface="B Nazanin" panose="00000400000000000000" pitchFamily="2" charset="-78"/>
            </a:endParaRPr>
          </a:p>
          <a:p>
            <a:pPr algn="r" rtl="1">
              <a:buFont typeface="Wingdings" panose="05000000000000000000" pitchFamily="2" charset="2"/>
              <a:buChar char="ü"/>
            </a:pPr>
            <a:r>
              <a:rPr lang="fa-IR" dirty="0">
                <a:solidFill>
                  <a:srgbClr val="FFFF00"/>
                </a:solidFill>
                <a:cs typeface="B Nazanin" panose="00000400000000000000" pitchFamily="2" charset="-78"/>
              </a:rPr>
              <a:t> </a:t>
            </a:r>
            <a:r>
              <a:rPr lang="fa-IR" dirty="0" smtClean="0">
                <a:solidFill>
                  <a:srgbClr val="FFFF00"/>
                </a:solidFill>
                <a:cs typeface="B Nazanin" panose="00000400000000000000" pitchFamily="2" charset="-78"/>
              </a:rPr>
              <a:t>بانک ها بر اساس وظایف و </a:t>
            </a:r>
            <a:r>
              <a:rPr lang="fa-IR" dirty="0" err="1" smtClean="0">
                <a:solidFill>
                  <a:srgbClr val="FFFF00"/>
                </a:solidFill>
                <a:cs typeface="B Nazanin" panose="00000400000000000000" pitchFamily="2" charset="-78"/>
              </a:rPr>
              <a:t>اختیاراتی</a:t>
            </a:r>
            <a:r>
              <a:rPr lang="fa-IR" dirty="0" smtClean="0">
                <a:solidFill>
                  <a:srgbClr val="FFFF00"/>
                </a:solidFill>
                <a:cs typeface="B Nazanin" panose="00000400000000000000" pitchFamily="2" charset="-78"/>
              </a:rPr>
              <a:t> که دارند اهداف </a:t>
            </a:r>
            <a:r>
              <a:rPr lang="fa-IR" dirty="0" err="1" smtClean="0">
                <a:solidFill>
                  <a:srgbClr val="FFFF00"/>
                </a:solidFill>
                <a:cs typeface="B Nazanin" panose="00000400000000000000" pitchFamily="2" charset="-78"/>
              </a:rPr>
              <a:t>شمخصی</a:t>
            </a:r>
            <a:r>
              <a:rPr lang="fa-IR" dirty="0" smtClean="0">
                <a:solidFill>
                  <a:srgbClr val="FFFF00"/>
                </a:solidFill>
                <a:cs typeface="B Nazanin" panose="00000400000000000000" pitchFamily="2" charset="-78"/>
              </a:rPr>
              <a:t> را تعقیب می کنند</a:t>
            </a:r>
          </a:p>
          <a:p>
            <a:pPr marL="0" indent="0" algn="r" rtl="1">
              <a:buNone/>
            </a:pPr>
            <a:endParaRPr lang="fa-IR" dirty="0" smtClean="0">
              <a:solidFill>
                <a:srgbClr val="FFFF00"/>
              </a:solidFill>
              <a:cs typeface="B Nazanin" panose="00000400000000000000" pitchFamily="2" charset="-78"/>
            </a:endParaRPr>
          </a:p>
          <a:p>
            <a:pPr algn="r" rtl="1">
              <a:buFont typeface="Wingdings" panose="05000000000000000000" pitchFamily="2" charset="2"/>
              <a:buChar char="ü"/>
            </a:pPr>
            <a:r>
              <a:rPr lang="fa-IR" dirty="0">
                <a:solidFill>
                  <a:srgbClr val="FFFF00"/>
                </a:solidFill>
                <a:cs typeface="B Nazanin" panose="00000400000000000000" pitchFamily="2" charset="-78"/>
              </a:rPr>
              <a:t> </a:t>
            </a:r>
            <a:r>
              <a:rPr lang="fa-IR" dirty="0" smtClean="0">
                <a:solidFill>
                  <a:srgbClr val="FFFF00"/>
                </a:solidFill>
                <a:cs typeface="B Nazanin" panose="00000400000000000000" pitchFamily="2" charset="-78"/>
              </a:rPr>
              <a:t>در کشور ما بانک ها با اهدافی که فصل اول ماده یک قانون عملیات بانکی بدون ربا به آن پرداخته وظایفی را به عهده دارند از جمله:</a:t>
            </a:r>
            <a:endParaRPr lang="en-US" dirty="0">
              <a:solidFill>
                <a:srgbClr val="FFFF00"/>
              </a:solidFill>
              <a:cs typeface="B Nazanin" panose="00000400000000000000" pitchFamily="2" charset="-78"/>
            </a:endParaRPr>
          </a:p>
        </p:txBody>
      </p:sp>
    </p:spTree>
    <p:extLst>
      <p:ext uri="{BB962C8B-B14F-4D97-AF65-F5344CB8AC3E}">
        <p14:creationId xmlns:p14="http://schemas.microsoft.com/office/powerpoint/2010/main" val="22606146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00B0F0"/>
                </a:solidFill>
                <a:cs typeface="B Titr" panose="00000700000000000000" pitchFamily="2" charset="-78"/>
              </a:rPr>
              <a:t>واسطه های مالی</a:t>
            </a:r>
            <a:endParaRPr lang="en-US" dirty="0">
              <a:solidFill>
                <a:srgbClr val="00B0F0"/>
              </a:solidFill>
              <a:cs typeface="B Titr" panose="00000700000000000000" pitchFamily="2" charset="-78"/>
            </a:endParaRPr>
          </a:p>
        </p:txBody>
      </p:sp>
      <p:sp>
        <p:nvSpPr>
          <p:cNvPr id="4" name="Oval 3"/>
          <p:cNvSpPr/>
          <p:nvPr/>
        </p:nvSpPr>
        <p:spPr>
          <a:xfrm>
            <a:off x="8428149" y="2194560"/>
            <a:ext cx="3078051" cy="160985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sz="2400" i="1" dirty="0" smtClean="0">
                <a:solidFill>
                  <a:schemeClr val="bg1"/>
                </a:solidFill>
                <a:cs typeface="B Titr" panose="00000700000000000000" pitchFamily="2" charset="-78"/>
              </a:rPr>
              <a:t>مؤسسات مالی</a:t>
            </a:r>
            <a:endParaRPr lang="en-US" sz="2400" i="1" dirty="0">
              <a:solidFill>
                <a:schemeClr val="bg1"/>
              </a:solidFill>
              <a:cs typeface="B Titr" panose="00000700000000000000" pitchFamily="2" charset="-78"/>
            </a:endParaRPr>
          </a:p>
        </p:txBody>
      </p:sp>
      <p:sp>
        <p:nvSpPr>
          <p:cNvPr id="5" name="Oval 4"/>
          <p:cNvSpPr/>
          <p:nvPr/>
        </p:nvSpPr>
        <p:spPr>
          <a:xfrm>
            <a:off x="8376634" y="4377909"/>
            <a:ext cx="3129566" cy="160985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sz="2400" i="1" dirty="0" smtClean="0">
                <a:solidFill>
                  <a:schemeClr val="bg1"/>
                </a:solidFill>
                <a:cs typeface="B Titr" panose="00000700000000000000" pitchFamily="2" charset="-78"/>
              </a:rPr>
              <a:t>بازارهای مالی</a:t>
            </a:r>
            <a:endParaRPr lang="en-US" sz="2400" i="1" dirty="0">
              <a:solidFill>
                <a:schemeClr val="bg1"/>
              </a:solidFill>
              <a:cs typeface="B Titr" panose="00000700000000000000" pitchFamily="2" charset="-78"/>
            </a:endParaRPr>
          </a:p>
        </p:txBody>
      </p:sp>
      <p:sp>
        <p:nvSpPr>
          <p:cNvPr id="14" name="Content Placeholder 13"/>
          <p:cNvSpPr>
            <a:spLocks noGrp="1"/>
          </p:cNvSpPr>
          <p:nvPr>
            <p:ph idx="1"/>
          </p:nvPr>
        </p:nvSpPr>
        <p:spPr/>
        <p:txBody>
          <a:bodyPr/>
          <a:lstStyle/>
          <a:p>
            <a:pPr marL="0" indent="0" algn="r" rtl="1">
              <a:buNone/>
            </a:pPr>
            <a:r>
              <a:rPr lang="fa-IR" dirty="0" smtClean="0"/>
              <a:t>                                       </a:t>
            </a:r>
            <a:endParaRPr lang="en-US" dirty="0"/>
          </a:p>
        </p:txBody>
      </p:sp>
      <p:sp>
        <p:nvSpPr>
          <p:cNvPr id="15" name="Flowchart: Connector 14"/>
          <p:cNvSpPr/>
          <p:nvPr/>
        </p:nvSpPr>
        <p:spPr>
          <a:xfrm>
            <a:off x="6890333" y="2756078"/>
            <a:ext cx="1184856" cy="862884"/>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dirty="0" smtClean="0">
                <a:solidFill>
                  <a:schemeClr val="bg1"/>
                </a:solidFill>
                <a:cs typeface="B Titr" panose="00000700000000000000" pitchFamily="2" charset="-78"/>
              </a:rPr>
              <a:t>بانک</a:t>
            </a:r>
            <a:endParaRPr lang="en-US" dirty="0">
              <a:solidFill>
                <a:schemeClr val="bg1"/>
              </a:solidFill>
              <a:cs typeface="B Titr" panose="00000700000000000000" pitchFamily="2" charset="-78"/>
            </a:endParaRPr>
          </a:p>
        </p:txBody>
      </p:sp>
      <p:sp>
        <p:nvSpPr>
          <p:cNvPr id="16" name="Flowchart: Connector 15"/>
          <p:cNvSpPr/>
          <p:nvPr/>
        </p:nvSpPr>
        <p:spPr>
          <a:xfrm>
            <a:off x="4885659" y="2833352"/>
            <a:ext cx="1571222" cy="785610"/>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dirty="0" smtClean="0">
                <a:solidFill>
                  <a:schemeClr val="bg1"/>
                </a:solidFill>
                <a:cs typeface="B Titr" panose="00000700000000000000" pitchFamily="2" charset="-78"/>
              </a:rPr>
              <a:t>مؤسسات بیمه ای</a:t>
            </a:r>
            <a:endParaRPr lang="en-US" dirty="0">
              <a:solidFill>
                <a:schemeClr val="bg1"/>
              </a:solidFill>
              <a:cs typeface="B Titr" panose="00000700000000000000" pitchFamily="2" charset="-78"/>
            </a:endParaRPr>
          </a:p>
        </p:txBody>
      </p:sp>
      <p:sp>
        <p:nvSpPr>
          <p:cNvPr id="17" name="Flowchart: Connector 16"/>
          <p:cNvSpPr/>
          <p:nvPr/>
        </p:nvSpPr>
        <p:spPr>
          <a:xfrm>
            <a:off x="3072562" y="2756077"/>
            <a:ext cx="1625953" cy="862885"/>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dirty="0" smtClean="0">
                <a:solidFill>
                  <a:schemeClr val="bg1"/>
                </a:solidFill>
                <a:cs typeface="B Titr" panose="00000700000000000000" pitchFamily="2" charset="-78"/>
              </a:rPr>
              <a:t>صندوق های بازنشستگی</a:t>
            </a:r>
            <a:endParaRPr lang="en-US" dirty="0">
              <a:solidFill>
                <a:schemeClr val="bg1"/>
              </a:solidFill>
              <a:cs typeface="B Titr" panose="00000700000000000000" pitchFamily="2" charset="-78"/>
            </a:endParaRPr>
          </a:p>
        </p:txBody>
      </p:sp>
      <p:sp>
        <p:nvSpPr>
          <p:cNvPr id="18" name="Flowchart: Connector 17"/>
          <p:cNvSpPr/>
          <p:nvPr/>
        </p:nvSpPr>
        <p:spPr>
          <a:xfrm>
            <a:off x="816870" y="2833352"/>
            <a:ext cx="1891459" cy="785610"/>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i="1" dirty="0" smtClean="0">
                <a:solidFill>
                  <a:schemeClr val="bg1"/>
                </a:solidFill>
                <a:cs typeface="B Titr" panose="00000700000000000000" pitchFamily="2" charset="-78"/>
              </a:rPr>
              <a:t>مؤسسات سرمایه گذاری</a:t>
            </a:r>
            <a:endParaRPr lang="en-US" i="1" dirty="0">
              <a:solidFill>
                <a:schemeClr val="bg1"/>
              </a:solidFill>
              <a:cs typeface="B Titr" panose="00000700000000000000" pitchFamily="2" charset="-78"/>
            </a:endParaRPr>
          </a:p>
        </p:txBody>
      </p:sp>
      <p:sp>
        <p:nvSpPr>
          <p:cNvPr id="19" name="Flowchart: Connector 18"/>
          <p:cNvSpPr/>
          <p:nvPr/>
        </p:nvSpPr>
        <p:spPr>
          <a:xfrm>
            <a:off x="6444947" y="4984124"/>
            <a:ext cx="1525333" cy="669701"/>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a-IR" dirty="0" smtClean="0">
                <a:solidFill>
                  <a:schemeClr val="bg1"/>
                </a:solidFill>
                <a:cs typeface="B Titr" panose="00000700000000000000" pitchFamily="2" charset="-78"/>
              </a:rPr>
              <a:t>اوراق بهادار</a:t>
            </a:r>
            <a:endParaRPr lang="en-US" dirty="0">
              <a:solidFill>
                <a:schemeClr val="bg1"/>
              </a:solidFill>
              <a:cs typeface="B Titr" panose="00000700000000000000" pitchFamily="2" charset="-78"/>
            </a:endParaRPr>
          </a:p>
        </p:txBody>
      </p:sp>
      <p:sp>
        <p:nvSpPr>
          <p:cNvPr id="20" name="Flowchart: Connector 19"/>
          <p:cNvSpPr/>
          <p:nvPr/>
        </p:nvSpPr>
        <p:spPr>
          <a:xfrm>
            <a:off x="4698515" y="4984124"/>
            <a:ext cx="1340078" cy="669701"/>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a-IR" dirty="0" smtClean="0">
                <a:solidFill>
                  <a:schemeClr val="bg1"/>
                </a:solidFill>
                <a:cs typeface="B Titr" panose="00000700000000000000" pitchFamily="2" charset="-78"/>
              </a:rPr>
              <a:t>بازار ارز</a:t>
            </a:r>
            <a:endParaRPr lang="en-US" dirty="0">
              <a:solidFill>
                <a:schemeClr val="bg1"/>
              </a:solidFill>
              <a:cs typeface="B Titr" panose="00000700000000000000" pitchFamily="2" charset="-78"/>
            </a:endParaRPr>
          </a:p>
        </p:txBody>
      </p:sp>
      <p:sp>
        <p:nvSpPr>
          <p:cNvPr id="21" name="Flowchart: Connector 20"/>
          <p:cNvSpPr/>
          <p:nvPr/>
        </p:nvSpPr>
        <p:spPr>
          <a:xfrm>
            <a:off x="2708329" y="4984124"/>
            <a:ext cx="1503486" cy="669701"/>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a-IR" dirty="0" smtClean="0">
                <a:solidFill>
                  <a:schemeClr val="bg1"/>
                </a:solidFill>
                <a:cs typeface="B Titr" panose="00000700000000000000" pitchFamily="2" charset="-78"/>
              </a:rPr>
              <a:t>بازار سهام</a:t>
            </a:r>
            <a:endParaRPr lang="en-US" dirty="0">
              <a:solidFill>
                <a:schemeClr val="bg1"/>
              </a:solidFill>
              <a:cs typeface="B Titr" panose="00000700000000000000" pitchFamily="2" charset="-78"/>
            </a:endParaRPr>
          </a:p>
        </p:txBody>
      </p:sp>
    </p:spTree>
    <p:extLst>
      <p:ext uri="{BB962C8B-B14F-4D97-AF65-F5344CB8AC3E}">
        <p14:creationId xmlns:p14="http://schemas.microsoft.com/office/powerpoint/2010/main" val="3054124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80">
                                          <p:stCondLst>
                                            <p:cond delay="0"/>
                                          </p:stCondLst>
                                        </p:cTn>
                                        <p:tgtEl>
                                          <p:spTgt spid="15"/>
                                        </p:tgtEl>
                                      </p:cBhvr>
                                    </p:animEffect>
                                    <p:anim calcmode="lin" valueType="num">
                                      <p:cBhvr>
                                        <p:cTn id="2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7" dur="26">
                                          <p:stCondLst>
                                            <p:cond delay="650"/>
                                          </p:stCondLst>
                                        </p:cTn>
                                        <p:tgtEl>
                                          <p:spTgt spid="15"/>
                                        </p:tgtEl>
                                      </p:cBhvr>
                                      <p:to x="100000" y="60000"/>
                                    </p:animScale>
                                    <p:animScale>
                                      <p:cBhvr>
                                        <p:cTn id="28" dur="166" decel="50000">
                                          <p:stCondLst>
                                            <p:cond delay="676"/>
                                          </p:stCondLst>
                                        </p:cTn>
                                        <p:tgtEl>
                                          <p:spTgt spid="15"/>
                                        </p:tgtEl>
                                      </p:cBhvr>
                                      <p:to x="100000" y="100000"/>
                                    </p:animScale>
                                    <p:animScale>
                                      <p:cBhvr>
                                        <p:cTn id="29" dur="26">
                                          <p:stCondLst>
                                            <p:cond delay="1312"/>
                                          </p:stCondLst>
                                        </p:cTn>
                                        <p:tgtEl>
                                          <p:spTgt spid="15"/>
                                        </p:tgtEl>
                                      </p:cBhvr>
                                      <p:to x="100000" y="80000"/>
                                    </p:animScale>
                                    <p:animScale>
                                      <p:cBhvr>
                                        <p:cTn id="30" dur="166" decel="50000">
                                          <p:stCondLst>
                                            <p:cond delay="1338"/>
                                          </p:stCondLst>
                                        </p:cTn>
                                        <p:tgtEl>
                                          <p:spTgt spid="15"/>
                                        </p:tgtEl>
                                      </p:cBhvr>
                                      <p:to x="100000" y="100000"/>
                                    </p:animScale>
                                    <p:animScale>
                                      <p:cBhvr>
                                        <p:cTn id="31" dur="26">
                                          <p:stCondLst>
                                            <p:cond delay="1642"/>
                                          </p:stCondLst>
                                        </p:cTn>
                                        <p:tgtEl>
                                          <p:spTgt spid="15"/>
                                        </p:tgtEl>
                                      </p:cBhvr>
                                      <p:to x="100000" y="90000"/>
                                    </p:animScale>
                                    <p:animScale>
                                      <p:cBhvr>
                                        <p:cTn id="32" dur="166" decel="50000">
                                          <p:stCondLst>
                                            <p:cond delay="1668"/>
                                          </p:stCondLst>
                                        </p:cTn>
                                        <p:tgtEl>
                                          <p:spTgt spid="15"/>
                                        </p:tgtEl>
                                      </p:cBhvr>
                                      <p:to x="100000" y="100000"/>
                                    </p:animScale>
                                    <p:animScale>
                                      <p:cBhvr>
                                        <p:cTn id="33" dur="26">
                                          <p:stCondLst>
                                            <p:cond delay="1808"/>
                                          </p:stCondLst>
                                        </p:cTn>
                                        <p:tgtEl>
                                          <p:spTgt spid="15"/>
                                        </p:tgtEl>
                                      </p:cBhvr>
                                      <p:to x="100000" y="95000"/>
                                    </p:animScale>
                                    <p:animScale>
                                      <p:cBhvr>
                                        <p:cTn id="34" dur="166" decel="50000">
                                          <p:stCondLst>
                                            <p:cond delay="1834"/>
                                          </p:stCondLst>
                                        </p:cTn>
                                        <p:tgtEl>
                                          <p:spTgt spid="15"/>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80">
                                          <p:stCondLst>
                                            <p:cond delay="0"/>
                                          </p:stCondLst>
                                        </p:cTn>
                                        <p:tgtEl>
                                          <p:spTgt spid="16"/>
                                        </p:tgtEl>
                                      </p:cBhvr>
                                    </p:animEffect>
                                    <p:anim calcmode="lin" valueType="num">
                                      <p:cBhvr>
                                        <p:cTn id="4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5" dur="26">
                                          <p:stCondLst>
                                            <p:cond delay="650"/>
                                          </p:stCondLst>
                                        </p:cTn>
                                        <p:tgtEl>
                                          <p:spTgt spid="16"/>
                                        </p:tgtEl>
                                      </p:cBhvr>
                                      <p:to x="100000" y="60000"/>
                                    </p:animScale>
                                    <p:animScale>
                                      <p:cBhvr>
                                        <p:cTn id="46" dur="166" decel="50000">
                                          <p:stCondLst>
                                            <p:cond delay="676"/>
                                          </p:stCondLst>
                                        </p:cTn>
                                        <p:tgtEl>
                                          <p:spTgt spid="16"/>
                                        </p:tgtEl>
                                      </p:cBhvr>
                                      <p:to x="100000" y="100000"/>
                                    </p:animScale>
                                    <p:animScale>
                                      <p:cBhvr>
                                        <p:cTn id="47" dur="26">
                                          <p:stCondLst>
                                            <p:cond delay="1312"/>
                                          </p:stCondLst>
                                        </p:cTn>
                                        <p:tgtEl>
                                          <p:spTgt spid="16"/>
                                        </p:tgtEl>
                                      </p:cBhvr>
                                      <p:to x="100000" y="80000"/>
                                    </p:animScale>
                                    <p:animScale>
                                      <p:cBhvr>
                                        <p:cTn id="48" dur="166" decel="50000">
                                          <p:stCondLst>
                                            <p:cond delay="1338"/>
                                          </p:stCondLst>
                                        </p:cTn>
                                        <p:tgtEl>
                                          <p:spTgt spid="16"/>
                                        </p:tgtEl>
                                      </p:cBhvr>
                                      <p:to x="100000" y="100000"/>
                                    </p:animScale>
                                    <p:animScale>
                                      <p:cBhvr>
                                        <p:cTn id="49" dur="26">
                                          <p:stCondLst>
                                            <p:cond delay="1642"/>
                                          </p:stCondLst>
                                        </p:cTn>
                                        <p:tgtEl>
                                          <p:spTgt spid="16"/>
                                        </p:tgtEl>
                                      </p:cBhvr>
                                      <p:to x="100000" y="90000"/>
                                    </p:animScale>
                                    <p:animScale>
                                      <p:cBhvr>
                                        <p:cTn id="50" dur="166" decel="50000">
                                          <p:stCondLst>
                                            <p:cond delay="1668"/>
                                          </p:stCondLst>
                                        </p:cTn>
                                        <p:tgtEl>
                                          <p:spTgt spid="16"/>
                                        </p:tgtEl>
                                      </p:cBhvr>
                                      <p:to x="100000" y="100000"/>
                                    </p:animScale>
                                    <p:animScale>
                                      <p:cBhvr>
                                        <p:cTn id="51" dur="26">
                                          <p:stCondLst>
                                            <p:cond delay="1808"/>
                                          </p:stCondLst>
                                        </p:cTn>
                                        <p:tgtEl>
                                          <p:spTgt spid="16"/>
                                        </p:tgtEl>
                                      </p:cBhvr>
                                      <p:to x="100000" y="95000"/>
                                    </p:animScale>
                                    <p:animScale>
                                      <p:cBhvr>
                                        <p:cTn id="52" dur="166" decel="50000">
                                          <p:stCondLst>
                                            <p:cond delay="1834"/>
                                          </p:stCondLst>
                                        </p:cTn>
                                        <p:tgtEl>
                                          <p:spTgt spid="16"/>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80">
                                          <p:stCondLst>
                                            <p:cond delay="0"/>
                                          </p:stCondLst>
                                        </p:cTn>
                                        <p:tgtEl>
                                          <p:spTgt spid="17"/>
                                        </p:tgtEl>
                                      </p:cBhvr>
                                    </p:animEffect>
                                    <p:anim calcmode="lin" valueType="num">
                                      <p:cBhvr>
                                        <p:cTn id="5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3" dur="26">
                                          <p:stCondLst>
                                            <p:cond delay="650"/>
                                          </p:stCondLst>
                                        </p:cTn>
                                        <p:tgtEl>
                                          <p:spTgt spid="17"/>
                                        </p:tgtEl>
                                      </p:cBhvr>
                                      <p:to x="100000" y="60000"/>
                                    </p:animScale>
                                    <p:animScale>
                                      <p:cBhvr>
                                        <p:cTn id="64" dur="166" decel="50000">
                                          <p:stCondLst>
                                            <p:cond delay="676"/>
                                          </p:stCondLst>
                                        </p:cTn>
                                        <p:tgtEl>
                                          <p:spTgt spid="17"/>
                                        </p:tgtEl>
                                      </p:cBhvr>
                                      <p:to x="100000" y="100000"/>
                                    </p:animScale>
                                    <p:animScale>
                                      <p:cBhvr>
                                        <p:cTn id="65" dur="26">
                                          <p:stCondLst>
                                            <p:cond delay="1312"/>
                                          </p:stCondLst>
                                        </p:cTn>
                                        <p:tgtEl>
                                          <p:spTgt spid="17"/>
                                        </p:tgtEl>
                                      </p:cBhvr>
                                      <p:to x="100000" y="80000"/>
                                    </p:animScale>
                                    <p:animScale>
                                      <p:cBhvr>
                                        <p:cTn id="66" dur="166" decel="50000">
                                          <p:stCondLst>
                                            <p:cond delay="1338"/>
                                          </p:stCondLst>
                                        </p:cTn>
                                        <p:tgtEl>
                                          <p:spTgt spid="17"/>
                                        </p:tgtEl>
                                      </p:cBhvr>
                                      <p:to x="100000" y="100000"/>
                                    </p:animScale>
                                    <p:animScale>
                                      <p:cBhvr>
                                        <p:cTn id="67" dur="26">
                                          <p:stCondLst>
                                            <p:cond delay="1642"/>
                                          </p:stCondLst>
                                        </p:cTn>
                                        <p:tgtEl>
                                          <p:spTgt spid="17"/>
                                        </p:tgtEl>
                                      </p:cBhvr>
                                      <p:to x="100000" y="90000"/>
                                    </p:animScale>
                                    <p:animScale>
                                      <p:cBhvr>
                                        <p:cTn id="68" dur="166" decel="50000">
                                          <p:stCondLst>
                                            <p:cond delay="1668"/>
                                          </p:stCondLst>
                                        </p:cTn>
                                        <p:tgtEl>
                                          <p:spTgt spid="17"/>
                                        </p:tgtEl>
                                      </p:cBhvr>
                                      <p:to x="100000" y="100000"/>
                                    </p:animScale>
                                    <p:animScale>
                                      <p:cBhvr>
                                        <p:cTn id="69" dur="26">
                                          <p:stCondLst>
                                            <p:cond delay="1808"/>
                                          </p:stCondLst>
                                        </p:cTn>
                                        <p:tgtEl>
                                          <p:spTgt spid="17"/>
                                        </p:tgtEl>
                                      </p:cBhvr>
                                      <p:to x="100000" y="95000"/>
                                    </p:animScale>
                                    <p:animScale>
                                      <p:cBhvr>
                                        <p:cTn id="70" dur="166" decel="50000">
                                          <p:stCondLst>
                                            <p:cond delay="1834"/>
                                          </p:stCondLst>
                                        </p:cTn>
                                        <p:tgtEl>
                                          <p:spTgt spid="17"/>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down)">
                                      <p:cBhvr>
                                        <p:cTn id="75" dur="580">
                                          <p:stCondLst>
                                            <p:cond delay="0"/>
                                          </p:stCondLst>
                                        </p:cTn>
                                        <p:tgtEl>
                                          <p:spTgt spid="18"/>
                                        </p:tgtEl>
                                      </p:cBhvr>
                                    </p:animEffect>
                                    <p:anim calcmode="lin" valueType="num">
                                      <p:cBhvr>
                                        <p:cTn id="7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81" dur="26">
                                          <p:stCondLst>
                                            <p:cond delay="650"/>
                                          </p:stCondLst>
                                        </p:cTn>
                                        <p:tgtEl>
                                          <p:spTgt spid="18"/>
                                        </p:tgtEl>
                                      </p:cBhvr>
                                      <p:to x="100000" y="60000"/>
                                    </p:animScale>
                                    <p:animScale>
                                      <p:cBhvr>
                                        <p:cTn id="82" dur="166" decel="50000">
                                          <p:stCondLst>
                                            <p:cond delay="676"/>
                                          </p:stCondLst>
                                        </p:cTn>
                                        <p:tgtEl>
                                          <p:spTgt spid="18"/>
                                        </p:tgtEl>
                                      </p:cBhvr>
                                      <p:to x="100000" y="100000"/>
                                    </p:animScale>
                                    <p:animScale>
                                      <p:cBhvr>
                                        <p:cTn id="83" dur="26">
                                          <p:stCondLst>
                                            <p:cond delay="1312"/>
                                          </p:stCondLst>
                                        </p:cTn>
                                        <p:tgtEl>
                                          <p:spTgt spid="18"/>
                                        </p:tgtEl>
                                      </p:cBhvr>
                                      <p:to x="100000" y="80000"/>
                                    </p:animScale>
                                    <p:animScale>
                                      <p:cBhvr>
                                        <p:cTn id="84" dur="166" decel="50000">
                                          <p:stCondLst>
                                            <p:cond delay="1338"/>
                                          </p:stCondLst>
                                        </p:cTn>
                                        <p:tgtEl>
                                          <p:spTgt spid="18"/>
                                        </p:tgtEl>
                                      </p:cBhvr>
                                      <p:to x="100000" y="100000"/>
                                    </p:animScale>
                                    <p:animScale>
                                      <p:cBhvr>
                                        <p:cTn id="85" dur="26">
                                          <p:stCondLst>
                                            <p:cond delay="1642"/>
                                          </p:stCondLst>
                                        </p:cTn>
                                        <p:tgtEl>
                                          <p:spTgt spid="18"/>
                                        </p:tgtEl>
                                      </p:cBhvr>
                                      <p:to x="100000" y="90000"/>
                                    </p:animScale>
                                    <p:animScale>
                                      <p:cBhvr>
                                        <p:cTn id="86" dur="166" decel="50000">
                                          <p:stCondLst>
                                            <p:cond delay="1668"/>
                                          </p:stCondLst>
                                        </p:cTn>
                                        <p:tgtEl>
                                          <p:spTgt spid="18"/>
                                        </p:tgtEl>
                                      </p:cBhvr>
                                      <p:to x="100000" y="100000"/>
                                    </p:animScale>
                                    <p:animScale>
                                      <p:cBhvr>
                                        <p:cTn id="87" dur="26">
                                          <p:stCondLst>
                                            <p:cond delay="1808"/>
                                          </p:stCondLst>
                                        </p:cTn>
                                        <p:tgtEl>
                                          <p:spTgt spid="18"/>
                                        </p:tgtEl>
                                      </p:cBhvr>
                                      <p:to x="100000" y="95000"/>
                                    </p:animScale>
                                    <p:animScale>
                                      <p:cBhvr>
                                        <p:cTn id="88" dur="166" decel="50000">
                                          <p:stCondLst>
                                            <p:cond delay="1834"/>
                                          </p:stCondLst>
                                        </p:cTn>
                                        <p:tgtEl>
                                          <p:spTgt spid="18"/>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wipe(down)">
                                      <p:cBhvr>
                                        <p:cTn id="93" dur="580">
                                          <p:stCondLst>
                                            <p:cond delay="0"/>
                                          </p:stCondLst>
                                        </p:cTn>
                                        <p:tgtEl>
                                          <p:spTgt spid="19"/>
                                        </p:tgtEl>
                                      </p:cBhvr>
                                    </p:animEffect>
                                    <p:anim calcmode="lin" valueType="num">
                                      <p:cBhvr>
                                        <p:cTn id="9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99" dur="26">
                                          <p:stCondLst>
                                            <p:cond delay="650"/>
                                          </p:stCondLst>
                                        </p:cTn>
                                        <p:tgtEl>
                                          <p:spTgt spid="19"/>
                                        </p:tgtEl>
                                      </p:cBhvr>
                                      <p:to x="100000" y="60000"/>
                                    </p:animScale>
                                    <p:animScale>
                                      <p:cBhvr>
                                        <p:cTn id="100" dur="166" decel="50000">
                                          <p:stCondLst>
                                            <p:cond delay="676"/>
                                          </p:stCondLst>
                                        </p:cTn>
                                        <p:tgtEl>
                                          <p:spTgt spid="19"/>
                                        </p:tgtEl>
                                      </p:cBhvr>
                                      <p:to x="100000" y="100000"/>
                                    </p:animScale>
                                    <p:animScale>
                                      <p:cBhvr>
                                        <p:cTn id="101" dur="26">
                                          <p:stCondLst>
                                            <p:cond delay="1312"/>
                                          </p:stCondLst>
                                        </p:cTn>
                                        <p:tgtEl>
                                          <p:spTgt spid="19"/>
                                        </p:tgtEl>
                                      </p:cBhvr>
                                      <p:to x="100000" y="80000"/>
                                    </p:animScale>
                                    <p:animScale>
                                      <p:cBhvr>
                                        <p:cTn id="102" dur="166" decel="50000">
                                          <p:stCondLst>
                                            <p:cond delay="1338"/>
                                          </p:stCondLst>
                                        </p:cTn>
                                        <p:tgtEl>
                                          <p:spTgt spid="19"/>
                                        </p:tgtEl>
                                      </p:cBhvr>
                                      <p:to x="100000" y="100000"/>
                                    </p:animScale>
                                    <p:animScale>
                                      <p:cBhvr>
                                        <p:cTn id="103" dur="26">
                                          <p:stCondLst>
                                            <p:cond delay="1642"/>
                                          </p:stCondLst>
                                        </p:cTn>
                                        <p:tgtEl>
                                          <p:spTgt spid="19"/>
                                        </p:tgtEl>
                                      </p:cBhvr>
                                      <p:to x="100000" y="90000"/>
                                    </p:animScale>
                                    <p:animScale>
                                      <p:cBhvr>
                                        <p:cTn id="104" dur="166" decel="50000">
                                          <p:stCondLst>
                                            <p:cond delay="1668"/>
                                          </p:stCondLst>
                                        </p:cTn>
                                        <p:tgtEl>
                                          <p:spTgt spid="19"/>
                                        </p:tgtEl>
                                      </p:cBhvr>
                                      <p:to x="100000" y="100000"/>
                                    </p:animScale>
                                    <p:animScale>
                                      <p:cBhvr>
                                        <p:cTn id="105" dur="26">
                                          <p:stCondLst>
                                            <p:cond delay="1808"/>
                                          </p:stCondLst>
                                        </p:cTn>
                                        <p:tgtEl>
                                          <p:spTgt spid="19"/>
                                        </p:tgtEl>
                                      </p:cBhvr>
                                      <p:to x="100000" y="95000"/>
                                    </p:animScale>
                                    <p:animScale>
                                      <p:cBhvr>
                                        <p:cTn id="106" dur="166" decel="50000">
                                          <p:stCondLst>
                                            <p:cond delay="1834"/>
                                          </p:stCondLst>
                                        </p:cTn>
                                        <p:tgtEl>
                                          <p:spTgt spid="19"/>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grpId="0" nodeType="click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wipe(down)">
                                      <p:cBhvr>
                                        <p:cTn id="111" dur="580">
                                          <p:stCondLst>
                                            <p:cond delay="0"/>
                                          </p:stCondLst>
                                        </p:cTn>
                                        <p:tgtEl>
                                          <p:spTgt spid="20"/>
                                        </p:tgtEl>
                                      </p:cBhvr>
                                    </p:animEffect>
                                    <p:anim calcmode="lin" valueType="num">
                                      <p:cBhvr>
                                        <p:cTn id="112"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17" dur="26">
                                          <p:stCondLst>
                                            <p:cond delay="650"/>
                                          </p:stCondLst>
                                        </p:cTn>
                                        <p:tgtEl>
                                          <p:spTgt spid="20"/>
                                        </p:tgtEl>
                                      </p:cBhvr>
                                      <p:to x="100000" y="60000"/>
                                    </p:animScale>
                                    <p:animScale>
                                      <p:cBhvr>
                                        <p:cTn id="118" dur="166" decel="50000">
                                          <p:stCondLst>
                                            <p:cond delay="676"/>
                                          </p:stCondLst>
                                        </p:cTn>
                                        <p:tgtEl>
                                          <p:spTgt spid="20"/>
                                        </p:tgtEl>
                                      </p:cBhvr>
                                      <p:to x="100000" y="100000"/>
                                    </p:animScale>
                                    <p:animScale>
                                      <p:cBhvr>
                                        <p:cTn id="119" dur="26">
                                          <p:stCondLst>
                                            <p:cond delay="1312"/>
                                          </p:stCondLst>
                                        </p:cTn>
                                        <p:tgtEl>
                                          <p:spTgt spid="20"/>
                                        </p:tgtEl>
                                      </p:cBhvr>
                                      <p:to x="100000" y="80000"/>
                                    </p:animScale>
                                    <p:animScale>
                                      <p:cBhvr>
                                        <p:cTn id="120" dur="166" decel="50000">
                                          <p:stCondLst>
                                            <p:cond delay="1338"/>
                                          </p:stCondLst>
                                        </p:cTn>
                                        <p:tgtEl>
                                          <p:spTgt spid="20"/>
                                        </p:tgtEl>
                                      </p:cBhvr>
                                      <p:to x="100000" y="100000"/>
                                    </p:animScale>
                                    <p:animScale>
                                      <p:cBhvr>
                                        <p:cTn id="121" dur="26">
                                          <p:stCondLst>
                                            <p:cond delay="1642"/>
                                          </p:stCondLst>
                                        </p:cTn>
                                        <p:tgtEl>
                                          <p:spTgt spid="20"/>
                                        </p:tgtEl>
                                      </p:cBhvr>
                                      <p:to x="100000" y="90000"/>
                                    </p:animScale>
                                    <p:animScale>
                                      <p:cBhvr>
                                        <p:cTn id="122" dur="166" decel="50000">
                                          <p:stCondLst>
                                            <p:cond delay="1668"/>
                                          </p:stCondLst>
                                        </p:cTn>
                                        <p:tgtEl>
                                          <p:spTgt spid="20"/>
                                        </p:tgtEl>
                                      </p:cBhvr>
                                      <p:to x="100000" y="100000"/>
                                    </p:animScale>
                                    <p:animScale>
                                      <p:cBhvr>
                                        <p:cTn id="123" dur="26">
                                          <p:stCondLst>
                                            <p:cond delay="1808"/>
                                          </p:stCondLst>
                                        </p:cTn>
                                        <p:tgtEl>
                                          <p:spTgt spid="20"/>
                                        </p:tgtEl>
                                      </p:cBhvr>
                                      <p:to x="100000" y="95000"/>
                                    </p:animScale>
                                    <p:animScale>
                                      <p:cBhvr>
                                        <p:cTn id="124" dur="166" decel="50000">
                                          <p:stCondLst>
                                            <p:cond delay="1834"/>
                                          </p:stCondLst>
                                        </p:cTn>
                                        <p:tgtEl>
                                          <p:spTgt spid="20"/>
                                        </p:tgtEl>
                                      </p:cBhvr>
                                      <p:to x="100000" y="100000"/>
                                    </p:animScale>
                                  </p:childTnLst>
                                </p:cTn>
                              </p:par>
                            </p:childTnLst>
                          </p:cTn>
                        </p:par>
                      </p:childTnLst>
                    </p:cTn>
                  </p:par>
                  <p:par>
                    <p:cTn id="125" fill="hold">
                      <p:stCondLst>
                        <p:cond delay="indefinite"/>
                      </p:stCondLst>
                      <p:childTnLst>
                        <p:par>
                          <p:cTn id="126" fill="hold">
                            <p:stCondLst>
                              <p:cond delay="0"/>
                            </p:stCondLst>
                            <p:childTnLst>
                              <p:par>
                                <p:cTn id="127" presetID="26" presetClass="entr" presetSubtype="0" fill="hold" grpId="0" nodeType="clickEffect">
                                  <p:stCondLst>
                                    <p:cond delay="0"/>
                                  </p:stCondLst>
                                  <p:childTnLst>
                                    <p:set>
                                      <p:cBhvr>
                                        <p:cTn id="128" dur="1" fill="hold">
                                          <p:stCondLst>
                                            <p:cond delay="0"/>
                                          </p:stCondLst>
                                        </p:cTn>
                                        <p:tgtEl>
                                          <p:spTgt spid="21"/>
                                        </p:tgtEl>
                                        <p:attrNameLst>
                                          <p:attrName>style.visibility</p:attrName>
                                        </p:attrNameLst>
                                      </p:cBhvr>
                                      <p:to>
                                        <p:strVal val="visible"/>
                                      </p:to>
                                    </p:set>
                                    <p:animEffect transition="in" filter="wipe(down)">
                                      <p:cBhvr>
                                        <p:cTn id="129" dur="580">
                                          <p:stCondLst>
                                            <p:cond delay="0"/>
                                          </p:stCondLst>
                                        </p:cTn>
                                        <p:tgtEl>
                                          <p:spTgt spid="21"/>
                                        </p:tgtEl>
                                      </p:cBhvr>
                                    </p:animEffect>
                                    <p:anim calcmode="lin" valueType="num">
                                      <p:cBhvr>
                                        <p:cTn id="13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5" dur="26">
                                          <p:stCondLst>
                                            <p:cond delay="650"/>
                                          </p:stCondLst>
                                        </p:cTn>
                                        <p:tgtEl>
                                          <p:spTgt spid="21"/>
                                        </p:tgtEl>
                                      </p:cBhvr>
                                      <p:to x="100000" y="60000"/>
                                    </p:animScale>
                                    <p:animScale>
                                      <p:cBhvr>
                                        <p:cTn id="136" dur="166" decel="50000">
                                          <p:stCondLst>
                                            <p:cond delay="676"/>
                                          </p:stCondLst>
                                        </p:cTn>
                                        <p:tgtEl>
                                          <p:spTgt spid="21"/>
                                        </p:tgtEl>
                                      </p:cBhvr>
                                      <p:to x="100000" y="100000"/>
                                    </p:animScale>
                                    <p:animScale>
                                      <p:cBhvr>
                                        <p:cTn id="137" dur="26">
                                          <p:stCondLst>
                                            <p:cond delay="1312"/>
                                          </p:stCondLst>
                                        </p:cTn>
                                        <p:tgtEl>
                                          <p:spTgt spid="21"/>
                                        </p:tgtEl>
                                      </p:cBhvr>
                                      <p:to x="100000" y="80000"/>
                                    </p:animScale>
                                    <p:animScale>
                                      <p:cBhvr>
                                        <p:cTn id="138" dur="166" decel="50000">
                                          <p:stCondLst>
                                            <p:cond delay="1338"/>
                                          </p:stCondLst>
                                        </p:cTn>
                                        <p:tgtEl>
                                          <p:spTgt spid="21"/>
                                        </p:tgtEl>
                                      </p:cBhvr>
                                      <p:to x="100000" y="100000"/>
                                    </p:animScale>
                                    <p:animScale>
                                      <p:cBhvr>
                                        <p:cTn id="139" dur="26">
                                          <p:stCondLst>
                                            <p:cond delay="1642"/>
                                          </p:stCondLst>
                                        </p:cTn>
                                        <p:tgtEl>
                                          <p:spTgt spid="21"/>
                                        </p:tgtEl>
                                      </p:cBhvr>
                                      <p:to x="100000" y="90000"/>
                                    </p:animScale>
                                    <p:animScale>
                                      <p:cBhvr>
                                        <p:cTn id="140" dur="166" decel="50000">
                                          <p:stCondLst>
                                            <p:cond delay="1668"/>
                                          </p:stCondLst>
                                        </p:cTn>
                                        <p:tgtEl>
                                          <p:spTgt spid="21"/>
                                        </p:tgtEl>
                                      </p:cBhvr>
                                      <p:to x="100000" y="100000"/>
                                    </p:animScale>
                                    <p:animScale>
                                      <p:cBhvr>
                                        <p:cTn id="141" dur="26">
                                          <p:stCondLst>
                                            <p:cond delay="1808"/>
                                          </p:stCondLst>
                                        </p:cTn>
                                        <p:tgtEl>
                                          <p:spTgt spid="21"/>
                                        </p:tgtEl>
                                      </p:cBhvr>
                                      <p:to x="100000" y="95000"/>
                                    </p:animScale>
                                    <p:animScale>
                                      <p:cBhvr>
                                        <p:cTn id="142"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animBg="1"/>
      <p:bldP spid="16" grpId="0" animBg="1"/>
      <p:bldP spid="17" grpId="0" animBg="1"/>
      <p:bldP spid="18" grpId="0" animBg="1"/>
      <p:bldP spid="19" grpId="0" animBg="1"/>
      <p:bldP spid="20" grpId="0"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92D050"/>
                </a:solidFill>
                <a:cs typeface="B Titr" panose="00000700000000000000" pitchFamily="2" charset="-78"/>
              </a:rPr>
              <a:t>وظایف نظام بانکی</a:t>
            </a:r>
            <a:endParaRPr lang="en-US" dirty="0">
              <a:solidFill>
                <a:srgbClr val="92D050"/>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buFont typeface="Wingdings" panose="05000000000000000000" pitchFamily="2" charset="2"/>
              <a:buChar char="ü"/>
            </a:pPr>
            <a:r>
              <a:rPr lang="fa-IR" dirty="0" smtClean="0">
                <a:solidFill>
                  <a:srgbClr val="92D050"/>
                </a:solidFill>
                <a:cs typeface="B Nazanin" panose="00000400000000000000" pitchFamily="2" charset="-78"/>
              </a:rPr>
              <a:t> انتشار اسکناس و سکه های فلزی رایج هر کشور</a:t>
            </a:r>
          </a:p>
          <a:p>
            <a:pPr algn="r" rtl="1">
              <a:buFont typeface="Wingdings" panose="05000000000000000000" pitchFamily="2" charset="2"/>
              <a:buChar char="ü"/>
            </a:pPr>
            <a:r>
              <a:rPr lang="fa-IR" dirty="0">
                <a:solidFill>
                  <a:srgbClr val="92D050"/>
                </a:solidFill>
                <a:cs typeface="B Nazanin" panose="00000400000000000000" pitchFamily="2" charset="-78"/>
              </a:rPr>
              <a:t> </a:t>
            </a:r>
            <a:r>
              <a:rPr lang="fa-IR" dirty="0" smtClean="0">
                <a:solidFill>
                  <a:srgbClr val="92D050"/>
                </a:solidFill>
                <a:cs typeface="B Nazanin" panose="00000400000000000000" pitchFamily="2" charset="-78"/>
              </a:rPr>
              <a:t>تنظیم، کنترل و هدایت گردش پول و اعتبار</a:t>
            </a:r>
          </a:p>
          <a:p>
            <a:pPr algn="r" rtl="1">
              <a:buFont typeface="Wingdings" panose="05000000000000000000" pitchFamily="2" charset="2"/>
              <a:buChar char="ü"/>
            </a:pPr>
            <a:r>
              <a:rPr lang="fa-IR" dirty="0">
                <a:solidFill>
                  <a:srgbClr val="92D050"/>
                </a:solidFill>
                <a:cs typeface="B Nazanin" panose="00000400000000000000" pitchFamily="2" charset="-78"/>
              </a:rPr>
              <a:t> </a:t>
            </a:r>
            <a:r>
              <a:rPr lang="fa-IR" dirty="0" smtClean="0">
                <a:solidFill>
                  <a:srgbClr val="92D050"/>
                </a:solidFill>
                <a:cs typeface="B Nazanin" panose="00000400000000000000" pitchFamily="2" charset="-78"/>
              </a:rPr>
              <a:t>انجام کلیه عملیات بانکی ارزی و ریالی و تعهد یا تضمین پرداخت های ارزش</a:t>
            </a:r>
          </a:p>
          <a:p>
            <a:pPr algn="r" rtl="1">
              <a:buFont typeface="Wingdings" panose="05000000000000000000" pitchFamily="2" charset="2"/>
              <a:buChar char="ü"/>
            </a:pPr>
            <a:r>
              <a:rPr lang="fa-IR" dirty="0">
                <a:solidFill>
                  <a:srgbClr val="92D050"/>
                </a:solidFill>
                <a:cs typeface="B Nazanin" panose="00000400000000000000" pitchFamily="2" charset="-78"/>
              </a:rPr>
              <a:t> </a:t>
            </a:r>
            <a:r>
              <a:rPr lang="fa-IR" dirty="0" smtClean="0">
                <a:solidFill>
                  <a:srgbClr val="92D050"/>
                </a:solidFill>
                <a:cs typeface="B Nazanin" panose="00000400000000000000" pitchFamily="2" charset="-78"/>
              </a:rPr>
              <a:t>نظارت بر </a:t>
            </a:r>
            <a:r>
              <a:rPr lang="fa-IR" dirty="0" err="1" smtClean="0">
                <a:solidFill>
                  <a:srgbClr val="92D050"/>
                </a:solidFill>
                <a:cs typeface="B Nazanin" panose="00000400000000000000" pitchFamily="2" charset="-78"/>
              </a:rPr>
              <a:t>معاملات</a:t>
            </a:r>
            <a:r>
              <a:rPr lang="fa-IR" dirty="0" smtClean="0">
                <a:solidFill>
                  <a:srgbClr val="92D050"/>
                </a:solidFill>
                <a:cs typeface="B Nazanin" panose="00000400000000000000" pitchFamily="2" charset="-78"/>
              </a:rPr>
              <a:t> طلا و ارز و ورود و صدور پول رایج ایران و تنظیم مقررات مربوط به آنها</a:t>
            </a:r>
          </a:p>
          <a:p>
            <a:pPr algn="r" rtl="1">
              <a:buFont typeface="Wingdings" panose="05000000000000000000" pitchFamily="2" charset="2"/>
              <a:buChar char="ü"/>
            </a:pPr>
            <a:r>
              <a:rPr lang="fa-IR" dirty="0">
                <a:solidFill>
                  <a:srgbClr val="92D050"/>
                </a:solidFill>
                <a:cs typeface="B Nazanin" panose="00000400000000000000" pitchFamily="2" charset="-78"/>
              </a:rPr>
              <a:t> </a:t>
            </a:r>
            <a:r>
              <a:rPr lang="fa-IR" dirty="0" smtClean="0">
                <a:solidFill>
                  <a:srgbClr val="92D050"/>
                </a:solidFill>
                <a:cs typeface="B Nazanin" panose="00000400000000000000" pitchFamily="2" charset="-78"/>
              </a:rPr>
              <a:t>انجام عملیات مربوط به اوراق و اسناد بهادار</a:t>
            </a:r>
          </a:p>
          <a:p>
            <a:pPr algn="r" rtl="1">
              <a:buFont typeface="Wingdings" panose="05000000000000000000" pitchFamily="2" charset="2"/>
              <a:buChar char="ü"/>
            </a:pPr>
            <a:r>
              <a:rPr lang="fa-IR" dirty="0">
                <a:solidFill>
                  <a:srgbClr val="92D050"/>
                </a:solidFill>
                <a:cs typeface="B Nazanin" panose="00000400000000000000" pitchFamily="2" charset="-78"/>
              </a:rPr>
              <a:t> </a:t>
            </a:r>
            <a:r>
              <a:rPr lang="fa-IR" dirty="0" smtClean="0">
                <a:solidFill>
                  <a:srgbClr val="92D050"/>
                </a:solidFill>
                <a:cs typeface="B Nazanin" panose="00000400000000000000" pitchFamily="2" charset="-78"/>
              </a:rPr>
              <a:t>اعمال سیاست های پولی و اعتباری</a:t>
            </a:r>
          </a:p>
          <a:p>
            <a:pPr algn="r" rtl="1">
              <a:buFont typeface="Wingdings" panose="05000000000000000000" pitchFamily="2" charset="2"/>
              <a:buChar char="ü"/>
            </a:pPr>
            <a:r>
              <a:rPr lang="fa-IR" dirty="0">
                <a:solidFill>
                  <a:srgbClr val="92D050"/>
                </a:solidFill>
                <a:cs typeface="B Nazanin" panose="00000400000000000000" pitchFamily="2" charset="-78"/>
              </a:rPr>
              <a:t> </a:t>
            </a:r>
            <a:r>
              <a:rPr lang="fa-IR" dirty="0" smtClean="0">
                <a:solidFill>
                  <a:srgbClr val="92D050"/>
                </a:solidFill>
                <a:cs typeface="B Nazanin" panose="00000400000000000000" pitchFamily="2" charset="-78"/>
              </a:rPr>
              <a:t>عملیات بانکی مربوط به آن قسمت از برنامه های اقتصادی مصوب که از طریق سیستم اعتباری انجام می شود</a:t>
            </a:r>
          </a:p>
          <a:p>
            <a:pPr algn="r" rtl="1">
              <a:buFont typeface="Wingdings" panose="05000000000000000000" pitchFamily="2" charset="2"/>
              <a:buChar char="ü"/>
            </a:pPr>
            <a:r>
              <a:rPr lang="fa-IR" dirty="0" smtClean="0">
                <a:solidFill>
                  <a:srgbClr val="92D050"/>
                </a:solidFill>
                <a:cs typeface="B Nazanin" panose="00000400000000000000" pitchFamily="2" charset="-78"/>
              </a:rPr>
              <a:t> افتتاح انواع حساب های قرض </a:t>
            </a:r>
            <a:r>
              <a:rPr lang="fa-IR" dirty="0" err="1" smtClean="0">
                <a:solidFill>
                  <a:srgbClr val="92D050"/>
                </a:solidFill>
                <a:cs typeface="B Nazanin" panose="00000400000000000000" pitchFamily="2" charset="-78"/>
              </a:rPr>
              <a:t>الحسنه</a:t>
            </a:r>
            <a:r>
              <a:rPr lang="fa-IR" dirty="0" smtClean="0">
                <a:solidFill>
                  <a:srgbClr val="92D050"/>
                </a:solidFill>
                <a:cs typeface="B Nazanin" panose="00000400000000000000" pitchFamily="2" charset="-78"/>
              </a:rPr>
              <a:t> و سپرده های سرمایه گذاری مدت دار</a:t>
            </a:r>
          </a:p>
        </p:txBody>
      </p:sp>
    </p:spTree>
    <p:extLst>
      <p:ext uri="{BB962C8B-B14F-4D97-AF65-F5344CB8AC3E}">
        <p14:creationId xmlns:p14="http://schemas.microsoft.com/office/powerpoint/2010/main" val="1942348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buFont typeface="Wingdings" panose="05000000000000000000" pitchFamily="2" charset="2"/>
              <a:buChar char="ü"/>
            </a:pPr>
            <a:r>
              <a:rPr lang="fa-IR" dirty="0">
                <a:solidFill>
                  <a:srgbClr val="92D050"/>
                </a:solidFill>
                <a:cs typeface="B Nazanin" panose="00000400000000000000" pitchFamily="2" charset="-78"/>
              </a:rPr>
              <a:t> </a:t>
            </a:r>
            <a:r>
              <a:rPr lang="fa-IR" dirty="0" smtClean="0">
                <a:solidFill>
                  <a:srgbClr val="92D050"/>
                </a:solidFill>
                <a:cs typeface="B Nazanin" panose="00000400000000000000" pitchFamily="2" charset="-78"/>
              </a:rPr>
              <a:t>اعطای وام و اعتبار بدون ربا ( بهره )</a:t>
            </a:r>
          </a:p>
          <a:p>
            <a:pPr algn="r" rtl="1">
              <a:buFont typeface="Wingdings" panose="05000000000000000000" pitchFamily="2" charset="2"/>
              <a:buChar char="ü"/>
            </a:pPr>
            <a:r>
              <a:rPr lang="fa-IR" dirty="0">
                <a:solidFill>
                  <a:srgbClr val="92D050"/>
                </a:solidFill>
                <a:cs typeface="B Nazanin" panose="00000400000000000000" pitchFamily="2" charset="-78"/>
              </a:rPr>
              <a:t> </a:t>
            </a:r>
            <a:r>
              <a:rPr lang="fa-IR" dirty="0" smtClean="0">
                <a:solidFill>
                  <a:srgbClr val="92D050"/>
                </a:solidFill>
                <a:cs typeface="B Nazanin" panose="00000400000000000000" pitchFamily="2" charset="-78"/>
              </a:rPr>
              <a:t>اعطای وام و اعتبار و ارائه سایر خدمات بانکی به تعاونی های قانونی جهت تحقق بند 2 اصل 43 قانون اساسی</a:t>
            </a:r>
          </a:p>
          <a:p>
            <a:pPr algn="r" rtl="1">
              <a:buFont typeface="Wingdings" panose="05000000000000000000" pitchFamily="2" charset="2"/>
              <a:buChar char="ü"/>
            </a:pPr>
            <a:r>
              <a:rPr lang="fa-IR" dirty="0" smtClean="0">
                <a:solidFill>
                  <a:srgbClr val="92D050"/>
                </a:solidFill>
                <a:cs typeface="B Nazanin" panose="00000400000000000000" pitchFamily="2" charset="-78"/>
              </a:rPr>
              <a:t>انجام </a:t>
            </a:r>
            <a:r>
              <a:rPr lang="fa-IR" dirty="0" err="1">
                <a:solidFill>
                  <a:srgbClr val="92D050"/>
                </a:solidFill>
                <a:cs typeface="B Nazanin" panose="00000400000000000000" pitchFamily="2" charset="-78"/>
              </a:rPr>
              <a:t>معاملات</a:t>
            </a:r>
            <a:r>
              <a:rPr lang="fa-IR" dirty="0">
                <a:solidFill>
                  <a:srgbClr val="92D050"/>
                </a:solidFill>
                <a:cs typeface="B Nazanin" panose="00000400000000000000" pitchFamily="2" charset="-78"/>
              </a:rPr>
              <a:t> طلا و نقره و نگهداری و اداره ذخایر ارزی و طلای کشور</a:t>
            </a:r>
          </a:p>
          <a:p>
            <a:pPr algn="r" rtl="1">
              <a:buFont typeface="Wingdings" panose="05000000000000000000" pitchFamily="2" charset="2"/>
              <a:buChar char="ü"/>
            </a:pPr>
            <a:r>
              <a:rPr lang="fa-IR" dirty="0">
                <a:solidFill>
                  <a:srgbClr val="92D050"/>
                </a:solidFill>
                <a:cs typeface="B Nazanin" panose="00000400000000000000" pitchFamily="2" charset="-78"/>
              </a:rPr>
              <a:t> نگهداری وجوه ریالی مؤسسات پولی و مالی بین </a:t>
            </a:r>
            <a:r>
              <a:rPr lang="fa-IR" dirty="0" err="1">
                <a:solidFill>
                  <a:srgbClr val="92D050"/>
                </a:solidFill>
                <a:cs typeface="B Nazanin" panose="00000400000000000000" pitchFamily="2" charset="-78"/>
              </a:rPr>
              <a:t>المللی</a:t>
            </a:r>
            <a:r>
              <a:rPr lang="fa-IR" dirty="0">
                <a:solidFill>
                  <a:srgbClr val="92D050"/>
                </a:solidFill>
                <a:cs typeface="B Nazanin" panose="00000400000000000000" pitchFamily="2" charset="-78"/>
              </a:rPr>
              <a:t> و مؤسسات مشابه</a:t>
            </a:r>
          </a:p>
          <a:p>
            <a:pPr algn="r" rtl="1">
              <a:buFont typeface="Wingdings" panose="05000000000000000000" pitchFamily="2" charset="2"/>
              <a:buChar char="ü"/>
            </a:pPr>
            <a:r>
              <a:rPr lang="fa-IR" dirty="0">
                <a:solidFill>
                  <a:srgbClr val="92D050"/>
                </a:solidFill>
                <a:cs typeface="B Nazanin" panose="00000400000000000000" pitchFamily="2" charset="-78"/>
              </a:rPr>
              <a:t> انعقاد موافقت نامه پرداخت در اجرای قراردادهای پولی و بازرگانی و ترانزیتی بین دولت و سایر کشور ها</a:t>
            </a:r>
          </a:p>
          <a:p>
            <a:pPr algn="r" rtl="1">
              <a:buFont typeface="Wingdings" panose="05000000000000000000" pitchFamily="2" charset="2"/>
              <a:buChar char="ü"/>
            </a:pPr>
            <a:r>
              <a:rPr lang="fa-IR" dirty="0">
                <a:solidFill>
                  <a:srgbClr val="92D050"/>
                </a:solidFill>
                <a:cs typeface="B Nazanin" panose="00000400000000000000" pitchFamily="2" charset="-78"/>
              </a:rPr>
              <a:t> قبول و نگهداری امانات طلا و نقره و اشیای گران بها و اوراق بهادار در صندوق امانات</a:t>
            </a:r>
          </a:p>
          <a:p>
            <a:pPr algn="r" rtl="1">
              <a:buFont typeface="Wingdings" panose="05000000000000000000" pitchFamily="2" charset="2"/>
              <a:buChar char="ü"/>
            </a:pPr>
            <a:r>
              <a:rPr lang="fa-IR" dirty="0">
                <a:solidFill>
                  <a:srgbClr val="92D050"/>
                </a:solidFill>
                <a:cs typeface="B Nazanin" panose="00000400000000000000" pitchFamily="2" charset="-78"/>
              </a:rPr>
              <a:t> صدور، تأیید و قبول ضمانت نامه ارزی و ریالی</a:t>
            </a:r>
          </a:p>
          <a:p>
            <a:pPr algn="r" rtl="1">
              <a:buFont typeface="Wingdings" panose="05000000000000000000" pitchFamily="2" charset="2"/>
              <a:buChar char="ü"/>
            </a:pPr>
            <a:r>
              <a:rPr lang="fa-IR" dirty="0" smtClean="0">
                <a:solidFill>
                  <a:srgbClr val="92D050"/>
                </a:solidFill>
                <a:cs typeface="B Nazanin" panose="00000400000000000000" pitchFamily="2" charset="-78"/>
              </a:rPr>
              <a:t> انجام خدمات وکالت و </a:t>
            </a:r>
            <a:r>
              <a:rPr lang="fa-IR" dirty="0" err="1" smtClean="0">
                <a:solidFill>
                  <a:srgbClr val="92D050"/>
                </a:solidFill>
                <a:cs typeface="B Nazanin" panose="00000400000000000000" pitchFamily="2" charset="-78"/>
              </a:rPr>
              <a:t>وصایت</a:t>
            </a:r>
            <a:r>
              <a:rPr lang="fa-IR" dirty="0" smtClean="0">
                <a:solidFill>
                  <a:srgbClr val="92D050"/>
                </a:solidFill>
                <a:cs typeface="B Nazanin" panose="00000400000000000000" pitchFamily="2" charset="-78"/>
              </a:rPr>
              <a:t> بر طبق قانون</a:t>
            </a:r>
            <a:endParaRPr lang="en-US" dirty="0">
              <a:solidFill>
                <a:srgbClr val="92D050"/>
              </a:solidFill>
              <a:cs typeface="B Nazanin" panose="00000400000000000000" pitchFamily="2" charset="-78"/>
            </a:endParaRPr>
          </a:p>
        </p:txBody>
      </p:sp>
    </p:spTree>
    <p:extLst>
      <p:ext uri="{BB962C8B-B14F-4D97-AF65-F5344CB8AC3E}">
        <p14:creationId xmlns:p14="http://schemas.microsoft.com/office/powerpoint/2010/main" val="2824405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B Titr" panose="00000700000000000000" pitchFamily="2" charset="-78"/>
              </a:rPr>
              <a:t>تجهیز منابع پولی</a:t>
            </a:r>
            <a:endParaRPr lang="en-US" dirty="0">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9977898"/>
              </p:ext>
            </p:extLst>
          </p:nvPr>
        </p:nvGraphicFramePr>
        <p:xfrm>
          <a:off x="685800" y="2194560"/>
          <a:ext cx="10820400" cy="402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239265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rgbClr val="92D050"/>
                </a:solidFill>
                <a:cs typeface="B Titr" panose="00000700000000000000" pitchFamily="2" charset="-78"/>
              </a:rPr>
              <a:t>مبانی فقهی تجهیز منابع مالی</a:t>
            </a:r>
            <a:endParaRPr lang="en-US" dirty="0">
              <a:solidFill>
                <a:srgbClr val="92D050"/>
              </a:solidFill>
              <a:cs typeface="B Titr" panose="00000700000000000000" pitchFamily="2" charset="-78"/>
            </a:endParaRPr>
          </a:p>
        </p:txBody>
      </p:sp>
      <p:sp>
        <p:nvSpPr>
          <p:cNvPr id="3" name="Content Placeholder 2"/>
          <p:cNvSpPr>
            <a:spLocks noGrp="1"/>
          </p:cNvSpPr>
          <p:nvPr>
            <p:ph idx="1"/>
          </p:nvPr>
        </p:nvSpPr>
        <p:spPr/>
        <p:txBody>
          <a:bodyPr/>
          <a:lstStyle/>
          <a:p>
            <a:pPr algn="r" rtl="1">
              <a:buFont typeface="Wingdings" panose="05000000000000000000" pitchFamily="2" charset="2"/>
              <a:buChar char="ü"/>
            </a:pPr>
            <a:r>
              <a:rPr lang="fa-IR" dirty="0" smtClean="0">
                <a:solidFill>
                  <a:srgbClr val="92D050"/>
                </a:solidFill>
                <a:cs typeface="B Nazanin" panose="00000400000000000000" pitchFamily="2" charset="-78"/>
              </a:rPr>
              <a:t>تجهیز منابع مالی  عبارت است از استفاده از روش ها و ابزارهای مالی مختلف برای جمع آوری وجوه مالی مردم جهت اعطای تسهیلات</a:t>
            </a:r>
          </a:p>
          <a:p>
            <a:pPr algn="r" rtl="1">
              <a:buFont typeface="Wingdings" panose="05000000000000000000" pitchFamily="2" charset="2"/>
              <a:buChar char="ü"/>
            </a:pPr>
            <a:r>
              <a:rPr lang="fa-IR" dirty="0" smtClean="0">
                <a:solidFill>
                  <a:srgbClr val="92D050"/>
                </a:solidFill>
                <a:cs typeface="B Nazanin" panose="00000400000000000000" pitchFamily="2" charset="-78"/>
              </a:rPr>
              <a:t> بانک ها به منظور تجهیز منابع مالی سپرده های مختلفی را می پذیرند از جمله</a:t>
            </a:r>
          </a:p>
          <a:p>
            <a:pPr marL="0" indent="0" algn="r" rtl="1">
              <a:buNone/>
            </a:pPr>
            <a:endParaRPr lang="en-US" dirty="0">
              <a:solidFill>
                <a:srgbClr val="92D050"/>
              </a:solidFill>
              <a:cs typeface="B Nazanin" panose="00000400000000000000" pitchFamily="2" charset="-78"/>
            </a:endParaRPr>
          </a:p>
        </p:txBody>
      </p:sp>
      <p:sp>
        <p:nvSpPr>
          <p:cNvPr id="4" name="Oval 3"/>
          <p:cNvSpPr/>
          <p:nvPr/>
        </p:nvSpPr>
        <p:spPr>
          <a:xfrm>
            <a:off x="9131121" y="3876541"/>
            <a:ext cx="2189409" cy="64394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dirty="0" smtClean="0">
                <a:cs typeface="B Titr" panose="00000700000000000000" pitchFamily="2" charset="-78"/>
              </a:rPr>
              <a:t>سپرده های جاری</a:t>
            </a:r>
            <a:endParaRPr lang="en-US" dirty="0">
              <a:cs typeface="B Titr" panose="00000700000000000000" pitchFamily="2" charset="-78"/>
            </a:endParaRPr>
          </a:p>
        </p:txBody>
      </p:sp>
      <p:sp>
        <p:nvSpPr>
          <p:cNvPr id="5" name="Oval 4"/>
          <p:cNvSpPr/>
          <p:nvPr/>
        </p:nvSpPr>
        <p:spPr>
          <a:xfrm>
            <a:off x="4957293" y="3876541"/>
            <a:ext cx="2112135" cy="64394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dirty="0" smtClean="0">
                <a:cs typeface="B Titr" panose="00000700000000000000" pitchFamily="2" charset="-78"/>
              </a:rPr>
              <a:t>سپرده های </a:t>
            </a:r>
          </a:p>
          <a:p>
            <a:pPr algn="ctr"/>
            <a:r>
              <a:rPr lang="fa-IR" dirty="0" smtClean="0">
                <a:cs typeface="B Titr" panose="00000700000000000000" pitchFamily="2" charset="-78"/>
              </a:rPr>
              <a:t>پس انداز</a:t>
            </a:r>
            <a:endParaRPr lang="en-US" dirty="0">
              <a:cs typeface="B Titr" panose="00000700000000000000" pitchFamily="2" charset="-78"/>
            </a:endParaRPr>
          </a:p>
        </p:txBody>
      </p:sp>
      <p:sp>
        <p:nvSpPr>
          <p:cNvPr id="6" name="Oval 5"/>
          <p:cNvSpPr/>
          <p:nvPr/>
        </p:nvSpPr>
        <p:spPr>
          <a:xfrm>
            <a:off x="809223" y="3884650"/>
            <a:ext cx="2086377" cy="64394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dirty="0" smtClean="0">
                <a:cs typeface="B Titr" panose="00000700000000000000" pitchFamily="2" charset="-78"/>
              </a:rPr>
              <a:t>سپرده های ثابت</a:t>
            </a:r>
            <a:endParaRPr lang="en-US" dirty="0">
              <a:cs typeface="B Titr" panose="00000700000000000000" pitchFamily="2" charset="-78"/>
            </a:endParaRPr>
          </a:p>
        </p:txBody>
      </p:sp>
    </p:spTree>
    <p:extLst>
      <p:ext uri="{BB962C8B-B14F-4D97-AF65-F5344CB8AC3E}">
        <p14:creationId xmlns:p14="http://schemas.microsoft.com/office/powerpoint/2010/main" val="354565053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down)">
                                      <p:cBhvr>
                                        <p:cTn id="61" dur="580">
                                          <p:stCondLst>
                                            <p:cond delay="0"/>
                                          </p:stCondLst>
                                        </p:cTn>
                                        <p:tgtEl>
                                          <p:spTgt spid="5"/>
                                        </p:tgtEl>
                                      </p:cBhvr>
                                    </p:animEffect>
                                    <p:anim calcmode="lin" valueType="num">
                                      <p:cBhvr>
                                        <p:cTn id="6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gtEl>
                                      </p:cBhvr>
                                      <p:to x="100000" y="60000"/>
                                    </p:animScale>
                                    <p:animScale>
                                      <p:cBhvr>
                                        <p:cTn id="68" dur="166" decel="50000">
                                          <p:stCondLst>
                                            <p:cond delay="676"/>
                                          </p:stCondLst>
                                        </p:cTn>
                                        <p:tgtEl>
                                          <p:spTgt spid="5"/>
                                        </p:tgtEl>
                                      </p:cBhvr>
                                      <p:to x="100000" y="100000"/>
                                    </p:animScale>
                                    <p:animScale>
                                      <p:cBhvr>
                                        <p:cTn id="69" dur="26">
                                          <p:stCondLst>
                                            <p:cond delay="1312"/>
                                          </p:stCondLst>
                                        </p:cTn>
                                        <p:tgtEl>
                                          <p:spTgt spid="5"/>
                                        </p:tgtEl>
                                      </p:cBhvr>
                                      <p:to x="100000" y="80000"/>
                                    </p:animScale>
                                    <p:animScale>
                                      <p:cBhvr>
                                        <p:cTn id="70" dur="166" decel="50000">
                                          <p:stCondLst>
                                            <p:cond delay="1338"/>
                                          </p:stCondLst>
                                        </p:cTn>
                                        <p:tgtEl>
                                          <p:spTgt spid="5"/>
                                        </p:tgtEl>
                                      </p:cBhvr>
                                      <p:to x="100000" y="100000"/>
                                    </p:animScale>
                                    <p:animScale>
                                      <p:cBhvr>
                                        <p:cTn id="71" dur="26">
                                          <p:stCondLst>
                                            <p:cond delay="1642"/>
                                          </p:stCondLst>
                                        </p:cTn>
                                        <p:tgtEl>
                                          <p:spTgt spid="5"/>
                                        </p:tgtEl>
                                      </p:cBhvr>
                                      <p:to x="100000" y="90000"/>
                                    </p:animScale>
                                    <p:animScale>
                                      <p:cBhvr>
                                        <p:cTn id="72" dur="166" decel="50000">
                                          <p:stCondLst>
                                            <p:cond delay="1668"/>
                                          </p:stCondLst>
                                        </p:cTn>
                                        <p:tgtEl>
                                          <p:spTgt spid="5"/>
                                        </p:tgtEl>
                                      </p:cBhvr>
                                      <p:to x="100000" y="100000"/>
                                    </p:animScale>
                                    <p:animScale>
                                      <p:cBhvr>
                                        <p:cTn id="73" dur="26">
                                          <p:stCondLst>
                                            <p:cond delay="1808"/>
                                          </p:stCondLst>
                                        </p:cTn>
                                        <p:tgtEl>
                                          <p:spTgt spid="5"/>
                                        </p:tgtEl>
                                      </p:cBhvr>
                                      <p:to x="100000" y="95000"/>
                                    </p:animScale>
                                    <p:animScale>
                                      <p:cBhvr>
                                        <p:cTn id="74" dur="166" decel="50000">
                                          <p:stCondLst>
                                            <p:cond delay="1834"/>
                                          </p:stCondLst>
                                        </p:cTn>
                                        <p:tgtEl>
                                          <p:spTgt spid="5"/>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ipe(down)">
                                      <p:cBhvr>
                                        <p:cTn id="79" dur="580">
                                          <p:stCondLst>
                                            <p:cond delay="0"/>
                                          </p:stCondLst>
                                        </p:cTn>
                                        <p:tgtEl>
                                          <p:spTgt spid="6"/>
                                        </p:tgtEl>
                                      </p:cBhvr>
                                    </p:animEffect>
                                    <p:anim calcmode="lin" valueType="num">
                                      <p:cBhvr>
                                        <p:cTn id="8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85" dur="26">
                                          <p:stCondLst>
                                            <p:cond delay="650"/>
                                          </p:stCondLst>
                                        </p:cTn>
                                        <p:tgtEl>
                                          <p:spTgt spid="6"/>
                                        </p:tgtEl>
                                      </p:cBhvr>
                                      <p:to x="100000" y="60000"/>
                                    </p:animScale>
                                    <p:animScale>
                                      <p:cBhvr>
                                        <p:cTn id="86" dur="166" decel="50000">
                                          <p:stCondLst>
                                            <p:cond delay="676"/>
                                          </p:stCondLst>
                                        </p:cTn>
                                        <p:tgtEl>
                                          <p:spTgt spid="6"/>
                                        </p:tgtEl>
                                      </p:cBhvr>
                                      <p:to x="100000" y="100000"/>
                                    </p:animScale>
                                    <p:animScale>
                                      <p:cBhvr>
                                        <p:cTn id="87" dur="26">
                                          <p:stCondLst>
                                            <p:cond delay="1312"/>
                                          </p:stCondLst>
                                        </p:cTn>
                                        <p:tgtEl>
                                          <p:spTgt spid="6"/>
                                        </p:tgtEl>
                                      </p:cBhvr>
                                      <p:to x="100000" y="80000"/>
                                    </p:animScale>
                                    <p:animScale>
                                      <p:cBhvr>
                                        <p:cTn id="88" dur="166" decel="50000">
                                          <p:stCondLst>
                                            <p:cond delay="1338"/>
                                          </p:stCondLst>
                                        </p:cTn>
                                        <p:tgtEl>
                                          <p:spTgt spid="6"/>
                                        </p:tgtEl>
                                      </p:cBhvr>
                                      <p:to x="100000" y="100000"/>
                                    </p:animScale>
                                    <p:animScale>
                                      <p:cBhvr>
                                        <p:cTn id="89" dur="26">
                                          <p:stCondLst>
                                            <p:cond delay="1642"/>
                                          </p:stCondLst>
                                        </p:cTn>
                                        <p:tgtEl>
                                          <p:spTgt spid="6"/>
                                        </p:tgtEl>
                                      </p:cBhvr>
                                      <p:to x="100000" y="90000"/>
                                    </p:animScale>
                                    <p:animScale>
                                      <p:cBhvr>
                                        <p:cTn id="90" dur="166" decel="50000">
                                          <p:stCondLst>
                                            <p:cond delay="1668"/>
                                          </p:stCondLst>
                                        </p:cTn>
                                        <p:tgtEl>
                                          <p:spTgt spid="6"/>
                                        </p:tgtEl>
                                      </p:cBhvr>
                                      <p:to x="100000" y="100000"/>
                                    </p:animScale>
                                    <p:animScale>
                                      <p:cBhvr>
                                        <p:cTn id="91" dur="26">
                                          <p:stCondLst>
                                            <p:cond delay="1808"/>
                                          </p:stCondLst>
                                        </p:cTn>
                                        <p:tgtEl>
                                          <p:spTgt spid="6"/>
                                        </p:tgtEl>
                                      </p:cBhvr>
                                      <p:to x="100000" y="95000"/>
                                    </p:animScale>
                                    <p:animScale>
                                      <p:cBhvr>
                                        <p:cTn id="9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chemeClr val="accent6"/>
                </a:solidFill>
                <a:cs typeface="B Titr" panose="00000700000000000000" pitchFamily="2" charset="-78"/>
              </a:rPr>
              <a:t>سپرده های جاری</a:t>
            </a:r>
            <a:endParaRPr lang="en-US" dirty="0">
              <a:solidFill>
                <a:schemeClr val="accent6"/>
              </a:solidFill>
              <a:cs typeface="B Titr" panose="00000700000000000000" pitchFamily="2" charset="-78"/>
            </a:endParaRPr>
          </a:p>
        </p:txBody>
      </p:sp>
      <p:sp>
        <p:nvSpPr>
          <p:cNvPr id="3" name="Content Placeholder 2"/>
          <p:cNvSpPr>
            <a:spLocks noGrp="1"/>
          </p:cNvSpPr>
          <p:nvPr>
            <p:ph idx="1"/>
          </p:nvPr>
        </p:nvSpPr>
        <p:spPr/>
        <p:txBody>
          <a:bodyPr/>
          <a:lstStyle/>
          <a:p>
            <a:pPr algn="r" rtl="1">
              <a:buFont typeface="Wingdings" panose="05000000000000000000" pitchFamily="2" charset="2"/>
              <a:buChar char="ü"/>
            </a:pPr>
            <a:r>
              <a:rPr lang="fa-IR" dirty="0">
                <a:solidFill>
                  <a:schemeClr val="accent6"/>
                </a:solidFill>
              </a:rPr>
              <a:t> </a:t>
            </a:r>
            <a:r>
              <a:rPr lang="fa-IR" dirty="0" smtClean="0">
                <a:solidFill>
                  <a:schemeClr val="accent6"/>
                </a:solidFill>
              </a:rPr>
              <a:t>سپرده دیداری به عنوان ودیعه از طرف سپرده گذاران نزد بانک باشد یعنی سپرده گذاران وجوه خود را به صورت امانت نزد بانک قرار داده و به هنگام نیاز تحویل می گیرند در این صورت بانک حق تصرف در سپرده را نخواهد داشت. در این حالت بر اساس تعریف ودیعه توانایی خلق پول از بانک تجاری گرفته خواهد شد زیرا آنها حق تصرف در این وجوه را نخواهند داشت و بانک در برابر سپرده به منزله صندوق امانت عمل خواهد کرد</a:t>
            </a:r>
          </a:p>
          <a:p>
            <a:pPr marL="0" indent="0" algn="r" rtl="1">
              <a:buNone/>
            </a:pPr>
            <a:endParaRPr lang="fa-IR" dirty="0" smtClean="0">
              <a:solidFill>
                <a:schemeClr val="accent6"/>
              </a:solidFill>
            </a:endParaRPr>
          </a:p>
          <a:p>
            <a:pPr algn="r" rtl="1">
              <a:buFont typeface="Wingdings" panose="05000000000000000000" pitchFamily="2" charset="2"/>
              <a:buChar char="ü"/>
            </a:pPr>
            <a:r>
              <a:rPr lang="fa-IR" dirty="0">
                <a:solidFill>
                  <a:schemeClr val="accent6"/>
                </a:solidFill>
              </a:rPr>
              <a:t> </a:t>
            </a:r>
            <a:r>
              <a:rPr lang="fa-IR" dirty="0" smtClean="0">
                <a:solidFill>
                  <a:schemeClr val="accent6"/>
                </a:solidFill>
              </a:rPr>
              <a:t>حساب جاری بر اساس بر اساس رابطه حقوقی قرض تفسیر شود بدین صورت که صاحبان وجوه نقد پول خود را به بانک قرض می دهند و هنگام نیاز به وسیله چک آن را برداشت می کنند. در این </a:t>
            </a:r>
            <a:r>
              <a:rPr lang="fa-IR" dirty="0" err="1" smtClean="0">
                <a:solidFill>
                  <a:schemeClr val="accent6"/>
                </a:solidFill>
              </a:rPr>
              <a:t>صورتبانک</a:t>
            </a:r>
            <a:r>
              <a:rPr lang="fa-IR" dirty="0" smtClean="0">
                <a:solidFill>
                  <a:schemeClr val="accent6"/>
                </a:solidFill>
              </a:rPr>
              <a:t> ها میتوانند در این وجوه تصرف مالکانه انجام دهند و معمولا بانک ها سودی به این حساب ها پرداخت </a:t>
            </a:r>
            <a:r>
              <a:rPr lang="fa-IR" dirty="0" err="1" smtClean="0">
                <a:solidFill>
                  <a:schemeClr val="accent6"/>
                </a:solidFill>
              </a:rPr>
              <a:t>نمی</a:t>
            </a:r>
            <a:r>
              <a:rPr lang="fa-IR" dirty="0" smtClean="0">
                <a:solidFill>
                  <a:schemeClr val="accent6"/>
                </a:solidFill>
              </a:rPr>
              <a:t> کنند</a:t>
            </a:r>
            <a:endParaRPr lang="en-US" dirty="0">
              <a:solidFill>
                <a:schemeClr val="accent6"/>
              </a:solidFill>
            </a:endParaRPr>
          </a:p>
        </p:txBody>
      </p:sp>
    </p:spTree>
    <p:extLst>
      <p:ext uri="{BB962C8B-B14F-4D97-AF65-F5344CB8AC3E}">
        <p14:creationId xmlns:p14="http://schemas.microsoft.com/office/powerpoint/2010/main" val="37091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anim calcmode="lin" valueType="num">
                                      <p:cBhvr>
                                        <p:cTn id="15"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C000"/>
                </a:solidFill>
                <a:cs typeface="B Titr" panose="00000700000000000000" pitchFamily="2" charset="-78"/>
              </a:rPr>
              <a:t>سپرده پس انداز</a:t>
            </a:r>
            <a:endParaRPr lang="en-US" dirty="0">
              <a:solidFill>
                <a:srgbClr val="FFC000"/>
              </a:solidFill>
              <a:cs typeface="B Titr" panose="00000700000000000000" pitchFamily="2" charset="-78"/>
            </a:endParaRPr>
          </a:p>
        </p:txBody>
      </p:sp>
      <p:sp>
        <p:nvSpPr>
          <p:cNvPr id="3" name="Content Placeholder 2"/>
          <p:cNvSpPr>
            <a:spLocks noGrp="1"/>
          </p:cNvSpPr>
          <p:nvPr>
            <p:ph idx="1"/>
          </p:nvPr>
        </p:nvSpPr>
        <p:spPr/>
        <p:txBody>
          <a:bodyPr/>
          <a:lstStyle/>
          <a:p>
            <a:pPr algn="r" rtl="1">
              <a:buFont typeface="Wingdings" panose="05000000000000000000" pitchFamily="2" charset="2"/>
              <a:buChar char="ü"/>
            </a:pPr>
            <a:r>
              <a:rPr lang="fa-IR" dirty="0" smtClean="0">
                <a:solidFill>
                  <a:srgbClr val="FFC000"/>
                </a:solidFill>
                <a:cs typeface="B Nazanin" panose="00000400000000000000" pitchFamily="2" charset="-78"/>
              </a:rPr>
              <a:t> واگذاری پول در حساب پس انداز بر اساس قرض که در این صورت واسطه های مالی می توانند در این وجوه تصرف کنند و آنها را به نفع خود در فعالیت های مختلف به کار گیرند ولی سودی به سپرده گذاران تعلق </a:t>
            </a:r>
            <a:r>
              <a:rPr lang="fa-IR" dirty="0" err="1" smtClean="0">
                <a:solidFill>
                  <a:srgbClr val="FFC000"/>
                </a:solidFill>
                <a:cs typeface="B Nazanin" panose="00000400000000000000" pitchFamily="2" charset="-78"/>
              </a:rPr>
              <a:t>نمی</a:t>
            </a:r>
            <a:r>
              <a:rPr lang="fa-IR" dirty="0" smtClean="0">
                <a:solidFill>
                  <a:srgbClr val="FFC000"/>
                </a:solidFill>
                <a:cs typeface="B Nazanin" panose="00000400000000000000" pitchFamily="2" charset="-78"/>
              </a:rPr>
              <a:t> گیرد</a:t>
            </a:r>
          </a:p>
          <a:p>
            <a:pPr marL="0" indent="0" algn="r" rtl="1">
              <a:buNone/>
            </a:pPr>
            <a:endParaRPr lang="fa-IR" dirty="0" smtClean="0">
              <a:solidFill>
                <a:srgbClr val="FFC000"/>
              </a:solidFill>
              <a:cs typeface="B Nazanin" panose="00000400000000000000" pitchFamily="2" charset="-78"/>
            </a:endParaRPr>
          </a:p>
          <a:p>
            <a:pPr algn="r" rtl="1">
              <a:buFont typeface="Wingdings" panose="05000000000000000000" pitchFamily="2" charset="2"/>
              <a:buChar char="ü"/>
            </a:pPr>
            <a:r>
              <a:rPr lang="fa-IR" dirty="0">
                <a:solidFill>
                  <a:srgbClr val="FFC000"/>
                </a:solidFill>
                <a:cs typeface="B Nazanin" panose="00000400000000000000" pitchFamily="2" charset="-78"/>
              </a:rPr>
              <a:t> </a:t>
            </a:r>
            <a:r>
              <a:rPr lang="fa-IR" dirty="0" smtClean="0">
                <a:solidFill>
                  <a:srgbClr val="FFC000"/>
                </a:solidFill>
                <a:cs typeface="B Nazanin" panose="00000400000000000000" pitchFamily="2" charset="-78"/>
              </a:rPr>
              <a:t>واگذاری پول در حساب پس انداز بر اساس رابطه حقوقی وکالت: شهید صدر بانک بدون ربا را وکیل صاحبان پس انداز در بکار گیری منابع پس انداز شده می داند با این قید که اولا صاحب پس انداز ملزم به سپردن پول خود برای مدت معینی نیست بلکه هر زمان که اراده کند می تواند پول خود را برداشت کند ثانیا بانک می تواند درصدی از منابع پس انداز شده را برای جوابگویی و برداشت های اتفاقی صاحبان پس انداز ذخیره کند و بقیه را در قالب </a:t>
            </a:r>
            <a:r>
              <a:rPr lang="fa-IR" dirty="0" err="1" smtClean="0">
                <a:solidFill>
                  <a:srgbClr val="FFC000"/>
                </a:solidFill>
                <a:cs typeface="B Nazanin" panose="00000400000000000000" pitchFamily="2" charset="-78"/>
              </a:rPr>
              <a:t>عقود</a:t>
            </a:r>
            <a:r>
              <a:rPr lang="fa-IR" dirty="0" smtClean="0">
                <a:solidFill>
                  <a:srgbClr val="FFC000"/>
                </a:solidFill>
                <a:cs typeface="B Nazanin" panose="00000400000000000000" pitchFamily="2" charset="-78"/>
              </a:rPr>
              <a:t> شرعی به کار گیرد و سود حاصل از فعالیت های اقتصادی را به صاحبان پس انداز </a:t>
            </a:r>
            <a:r>
              <a:rPr lang="fa-IR" dirty="0" err="1" smtClean="0">
                <a:solidFill>
                  <a:srgbClr val="FFC000"/>
                </a:solidFill>
                <a:cs typeface="B Nazanin" panose="00000400000000000000" pitchFamily="2" charset="-78"/>
              </a:rPr>
              <a:t>بازگرداند</a:t>
            </a:r>
            <a:r>
              <a:rPr lang="fa-IR" dirty="0" smtClean="0">
                <a:solidFill>
                  <a:srgbClr val="FFC000"/>
                </a:solidFill>
                <a:cs typeface="B Nazanin" panose="00000400000000000000" pitchFamily="2" charset="-78"/>
              </a:rPr>
              <a:t> و در </a:t>
            </a:r>
            <a:r>
              <a:rPr lang="fa-IR" dirty="0" err="1" smtClean="0">
                <a:solidFill>
                  <a:srgbClr val="FFC000"/>
                </a:solidFill>
                <a:cs typeface="B Nazanin" panose="00000400000000000000" pitchFamily="2" charset="-78"/>
              </a:rPr>
              <a:t>ازای</a:t>
            </a:r>
            <a:r>
              <a:rPr lang="fa-IR" dirty="0" smtClean="0">
                <a:solidFill>
                  <a:srgbClr val="FFC000"/>
                </a:solidFill>
                <a:cs typeface="B Nazanin" panose="00000400000000000000" pitchFamily="2" charset="-78"/>
              </a:rPr>
              <a:t> خدمات خود از سپرده گذاران حق </a:t>
            </a:r>
            <a:r>
              <a:rPr lang="fa-IR" dirty="0" err="1" smtClean="0">
                <a:solidFill>
                  <a:srgbClr val="FFC000"/>
                </a:solidFill>
                <a:cs typeface="B Nazanin" panose="00000400000000000000" pitchFamily="2" charset="-78"/>
              </a:rPr>
              <a:t>الوکاله</a:t>
            </a:r>
            <a:r>
              <a:rPr lang="fa-IR" dirty="0" smtClean="0">
                <a:solidFill>
                  <a:srgbClr val="FFC000"/>
                </a:solidFill>
                <a:cs typeface="B Nazanin" panose="00000400000000000000" pitchFamily="2" charset="-78"/>
              </a:rPr>
              <a:t> دریافت کند</a:t>
            </a:r>
            <a:endParaRPr lang="en-US" dirty="0">
              <a:solidFill>
                <a:srgbClr val="FFC000"/>
              </a:solidFill>
              <a:cs typeface="B Nazanin" panose="00000400000000000000" pitchFamily="2" charset="-78"/>
            </a:endParaRPr>
          </a:p>
        </p:txBody>
      </p:sp>
    </p:spTree>
    <p:extLst>
      <p:ext uri="{BB962C8B-B14F-4D97-AF65-F5344CB8AC3E}">
        <p14:creationId xmlns:p14="http://schemas.microsoft.com/office/powerpoint/2010/main" val="2876802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B050"/>
                </a:solidFill>
                <a:cs typeface="B Titr" panose="00000700000000000000" pitchFamily="2" charset="-78"/>
              </a:rPr>
              <a:t>سپرده ثابت</a:t>
            </a:r>
            <a:endParaRPr lang="en-US" dirty="0">
              <a:solidFill>
                <a:srgbClr val="00B050"/>
              </a:solidFill>
              <a:cs typeface="B Titr" panose="00000700000000000000" pitchFamily="2" charset="-78"/>
            </a:endParaRPr>
          </a:p>
        </p:txBody>
      </p:sp>
      <p:sp>
        <p:nvSpPr>
          <p:cNvPr id="3" name="Content Placeholder 2"/>
          <p:cNvSpPr>
            <a:spLocks noGrp="1"/>
          </p:cNvSpPr>
          <p:nvPr>
            <p:ph idx="1"/>
          </p:nvPr>
        </p:nvSpPr>
        <p:spPr/>
        <p:txBody>
          <a:bodyPr>
            <a:normAutofit lnSpcReduction="10000"/>
          </a:bodyPr>
          <a:lstStyle/>
          <a:p>
            <a:pPr algn="r" rtl="1">
              <a:buFont typeface="Wingdings" panose="05000000000000000000" pitchFamily="2" charset="2"/>
              <a:buChar char="ü"/>
            </a:pPr>
            <a:r>
              <a:rPr lang="fa-IR" dirty="0" smtClean="0">
                <a:solidFill>
                  <a:srgbClr val="00B050"/>
                </a:solidFill>
                <a:cs typeface="B Nazanin" panose="00000400000000000000" pitchFamily="2" charset="-78"/>
              </a:rPr>
              <a:t> در این مورد واسطه مالی می تواند سپرده های مردم را در قالب عقد وکالت دریافت کند</a:t>
            </a:r>
          </a:p>
          <a:p>
            <a:pPr algn="r" rtl="1">
              <a:buFont typeface="Wingdings" panose="05000000000000000000" pitchFamily="2" charset="2"/>
              <a:buChar char="ü"/>
            </a:pPr>
            <a:r>
              <a:rPr lang="fa-IR" dirty="0">
                <a:solidFill>
                  <a:srgbClr val="00B050"/>
                </a:solidFill>
                <a:cs typeface="B Nazanin" panose="00000400000000000000" pitchFamily="2" charset="-78"/>
              </a:rPr>
              <a:t> </a:t>
            </a:r>
            <a:r>
              <a:rPr lang="fa-IR" dirty="0" smtClean="0">
                <a:solidFill>
                  <a:srgbClr val="00B050"/>
                </a:solidFill>
                <a:cs typeface="B Nazanin" panose="00000400000000000000" pitchFamily="2" charset="-78"/>
              </a:rPr>
              <a:t>شهید صدر در مورد فعالیت بانکی بدون ربا م نویسند پرده ها در مالکیت صاحبان آنها باقی می ماند و مالکیت آنها از طریق قرض به بانک منتقل </a:t>
            </a:r>
            <a:r>
              <a:rPr lang="fa-IR" dirty="0" err="1" smtClean="0">
                <a:solidFill>
                  <a:srgbClr val="00B050"/>
                </a:solidFill>
                <a:cs typeface="B Nazanin" panose="00000400000000000000" pitchFamily="2" charset="-78"/>
              </a:rPr>
              <a:t>نمی</a:t>
            </a:r>
            <a:r>
              <a:rPr lang="fa-IR" dirty="0" smtClean="0">
                <a:solidFill>
                  <a:srgbClr val="00B050"/>
                </a:solidFill>
                <a:cs typeface="B Nazanin" panose="00000400000000000000" pitchFamily="2" charset="-78"/>
              </a:rPr>
              <a:t> شود</a:t>
            </a:r>
          </a:p>
          <a:p>
            <a:pPr algn="r" rtl="1">
              <a:buFont typeface="Wingdings" panose="05000000000000000000" pitchFamily="2" charset="2"/>
              <a:buChar char="ü"/>
            </a:pPr>
            <a:r>
              <a:rPr lang="fa-IR" dirty="0">
                <a:solidFill>
                  <a:srgbClr val="00B050"/>
                </a:solidFill>
                <a:cs typeface="B Nazanin" panose="00000400000000000000" pitchFamily="2" charset="-78"/>
              </a:rPr>
              <a:t> </a:t>
            </a:r>
            <a:r>
              <a:rPr lang="fa-IR" dirty="0" smtClean="0">
                <a:solidFill>
                  <a:srgbClr val="00B050"/>
                </a:solidFill>
                <a:cs typeface="B Nazanin" panose="00000400000000000000" pitchFamily="2" charset="-78"/>
              </a:rPr>
              <a:t>ایشان برای رقابت بانک بدون ربا با بانک های </a:t>
            </a:r>
            <a:r>
              <a:rPr lang="fa-IR" dirty="0" err="1" smtClean="0">
                <a:solidFill>
                  <a:srgbClr val="00B050"/>
                </a:solidFill>
                <a:cs typeface="B Nazanin" panose="00000400000000000000" pitchFamily="2" charset="-78"/>
              </a:rPr>
              <a:t>ربوی</a:t>
            </a:r>
            <a:r>
              <a:rPr lang="fa-IR" dirty="0" smtClean="0">
                <a:solidFill>
                  <a:srgbClr val="00B050"/>
                </a:solidFill>
                <a:cs typeface="B Nazanin" panose="00000400000000000000" pitchFamily="2" charset="-78"/>
              </a:rPr>
              <a:t> سه پیشنهاد مطرح می کنند</a:t>
            </a:r>
          </a:p>
          <a:p>
            <a:pPr marL="0" indent="0" algn="r" rtl="1">
              <a:buNone/>
            </a:pPr>
            <a:r>
              <a:rPr lang="fa-IR" dirty="0">
                <a:solidFill>
                  <a:srgbClr val="00B050"/>
                </a:solidFill>
                <a:cs typeface="B Nazanin" panose="00000400000000000000" pitchFamily="2" charset="-78"/>
              </a:rPr>
              <a:t> </a:t>
            </a:r>
            <a:r>
              <a:rPr lang="fa-IR" dirty="0" smtClean="0">
                <a:solidFill>
                  <a:srgbClr val="00B050"/>
                </a:solidFill>
                <a:cs typeface="B Nazanin" panose="00000400000000000000" pitchFamily="2" charset="-78"/>
              </a:rPr>
              <a:t>  الف ) تضمین اصل سپرده ها توسط بانک ب) پرداخت درآمد ثابت به صاحبان سپرده به صورت علی </a:t>
            </a:r>
            <a:r>
              <a:rPr lang="fa-IR" dirty="0" err="1" smtClean="0">
                <a:solidFill>
                  <a:srgbClr val="00B050"/>
                </a:solidFill>
                <a:cs typeface="B Nazanin" panose="00000400000000000000" pitchFamily="2" charset="-78"/>
              </a:rPr>
              <a:t>الحساب</a:t>
            </a:r>
            <a:r>
              <a:rPr lang="fa-IR" dirty="0" smtClean="0">
                <a:solidFill>
                  <a:srgbClr val="00B050"/>
                </a:solidFill>
                <a:cs typeface="B Nazanin" panose="00000400000000000000" pitchFamily="2" charset="-78"/>
              </a:rPr>
              <a:t> ج)         	حفظ حق برداشت سپرده در پایان مدت توافق شده توسط سپرده گذار</a:t>
            </a:r>
          </a:p>
          <a:p>
            <a:pPr algn="r" rtl="1">
              <a:buFont typeface="Wingdings" panose="05000000000000000000" pitchFamily="2" charset="2"/>
              <a:buChar char="ü"/>
            </a:pPr>
            <a:r>
              <a:rPr lang="fa-IR" dirty="0">
                <a:solidFill>
                  <a:srgbClr val="00B050"/>
                </a:solidFill>
                <a:cs typeface="B Nazanin" panose="00000400000000000000" pitchFamily="2" charset="-78"/>
              </a:rPr>
              <a:t> </a:t>
            </a:r>
            <a:r>
              <a:rPr lang="fa-IR" dirty="0" smtClean="0">
                <a:solidFill>
                  <a:srgbClr val="00B050"/>
                </a:solidFill>
                <a:cs typeface="B Nazanin" panose="00000400000000000000" pitchFamily="2" charset="-78"/>
              </a:rPr>
              <a:t>رابطه وکالت در چارچوب وکالت عام و وکالت خاص مطرح می شود</a:t>
            </a:r>
          </a:p>
          <a:p>
            <a:pPr algn="r" rtl="1">
              <a:buFont typeface="Wingdings" panose="05000000000000000000" pitchFamily="2" charset="2"/>
              <a:buChar char="ü"/>
            </a:pPr>
            <a:r>
              <a:rPr lang="fa-IR" dirty="0">
                <a:solidFill>
                  <a:srgbClr val="00B050"/>
                </a:solidFill>
                <a:cs typeface="B Nazanin" panose="00000400000000000000" pitchFamily="2" charset="-78"/>
              </a:rPr>
              <a:t> </a:t>
            </a:r>
            <a:r>
              <a:rPr lang="fa-IR" dirty="0" smtClean="0">
                <a:solidFill>
                  <a:srgbClr val="00B050"/>
                </a:solidFill>
                <a:cs typeface="B Nazanin" panose="00000400000000000000" pitchFamily="2" charset="-78"/>
              </a:rPr>
              <a:t>در وکالت عام ( </a:t>
            </a:r>
            <a:r>
              <a:rPr lang="fa-IR" dirty="0" err="1" smtClean="0">
                <a:solidFill>
                  <a:srgbClr val="00B050"/>
                </a:solidFill>
                <a:cs typeface="B Nazanin" panose="00000400000000000000" pitchFamily="2" charset="-78"/>
              </a:rPr>
              <a:t>مطلق</a:t>
            </a:r>
            <a:r>
              <a:rPr lang="fa-IR" dirty="0" smtClean="0">
                <a:solidFill>
                  <a:srgbClr val="00B050"/>
                </a:solidFill>
                <a:cs typeface="B Nazanin" panose="00000400000000000000" pitchFamily="2" charset="-78"/>
              </a:rPr>
              <a:t> ) بانک ها سپرده ها را برای استفاده در زمینه </a:t>
            </a:r>
            <a:r>
              <a:rPr lang="fa-IR" dirty="0" err="1" smtClean="0">
                <a:solidFill>
                  <a:srgbClr val="00B050"/>
                </a:solidFill>
                <a:cs typeface="B Nazanin" panose="00000400000000000000" pitchFamily="2" charset="-78"/>
              </a:rPr>
              <a:t>هایی</a:t>
            </a:r>
            <a:r>
              <a:rPr lang="fa-IR" dirty="0" smtClean="0">
                <a:solidFill>
                  <a:srgbClr val="00B050"/>
                </a:solidFill>
                <a:cs typeface="B Nazanin" panose="00000400000000000000" pitchFamily="2" charset="-78"/>
              </a:rPr>
              <a:t> که خود مصلحت می بینند دریافت می کنند و هیچ محدودیت و </a:t>
            </a:r>
            <a:r>
              <a:rPr lang="fa-IR" dirty="0" err="1" smtClean="0">
                <a:solidFill>
                  <a:srgbClr val="00B050"/>
                </a:solidFill>
                <a:cs typeface="B Nazanin" panose="00000400000000000000" pitchFamily="2" charset="-78"/>
              </a:rPr>
              <a:t>قیدی</a:t>
            </a:r>
            <a:r>
              <a:rPr lang="fa-IR" dirty="0" smtClean="0">
                <a:solidFill>
                  <a:srgbClr val="00B050"/>
                </a:solidFill>
                <a:cs typeface="B Nazanin" panose="00000400000000000000" pitchFamily="2" charset="-78"/>
              </a:rPr>
              <a:t> از طرف سپرده گذار به جز زمان دریافت سپرده وجود ندارد</a:t>
            </a:r>
          </a:p>
          <a:p>
            <a:pPr algn="r" rtl="1">
              <a:buFont typeface="Wingdings" panose="05000000000000000000" pitchFamily="2" charset="2"/>
              <a:buChar char="ü"/>
            </a:pPr>
            <a:r>
              <a:rPr lang="fa-IR" dirty="0">
                <a:solidFill>
                  <a:srgbClr val="00B050"/>
                </a:solidFill>
                <a:cs typeface="B Nazanin" panose="00000400000000000000" pitchFamily="2" charset="-78"/>
              </a:rPr>
              <a:t> </a:t>
            </a:r>
            <a:r>
              <a:rPr lang="fa-IR" dirty="0" smtClean="0">
                <a:solidFill>
                  <a:srgbClr val="00B050"/>
                </a:solidFill>
                <a:cs typeface="B Nazanin" panose="00000400000000000000" pitchFamily="2" charset="-78"/>
              </a:rPr>
              <a:t>در وکالت خاص بانک ها سپرده های مدت دار را به منظور استفاده در طرح یا فعالیت معینی از صاحبان آنها دریافت می کنند و حتی ممکن است سپرده گذاران با قیود و </a:t>
            </a:r>
            <a:r>
              <a:rPr lang="fa-IR" dirty="0" err="1" smtClean="0">
                <a:solidFill>
                  <a:srgbClr val="00B050"/>
                </a:solidFill>
                <a:cs typeface="B Nazanin" panose="00000400000000000000" pitchFamily="2" charset="-78"/>
              </a:rPr>
              <a:t>شروطی</a:t>
            </a:r>
            <a:r>
              <a:rPr lang="fa-IR" dirty="0" smtClean="0">
                <a:solidFill>
                  <a:srgbClr val="00B050"/>
                </a:solidFill>
                <a:cs typeface="B Nazanin" panose="00000400000000000000" pitchFamily="2" charset="-78"/>
              </a:rPr>
              <a:t> به این کار بپردازند</a:t>
            </a:r>
          </a:p>
          <a:p>
            <a:pPr marL="0" indent="0" algn="r" rtl="1">
              <a:buNone/>
            </a:pPr>
            <a:endParaRPr lang="en-US" dirty="0">
              <a:solidFill>
                <a:srgbClr val="00B050"/>
              </a:solidFill>
              <a:cs typeface="B Nazanin" panose="00000400000000000000" pitchFamily="2" charset="-78"/>
            </a:endParaRPr>
          </a:p>
        </p:txBody>
      </p:sp>
    </p:spTree>
    <p:extLst>
      <p:ext uri="{BB962C8B-B14F-4D97-AF65-F5344CB8AC3E}">
        <p14:creationId xmlns:p14="http://schemas.microsoft.com/office/powerpoint/2010/main" val="30919080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rgbClr val="00B0F0"/>
                </a:solidFill>
                <a:cs typeface="B Titr" panose="00000700000000000000" pitchFamily="2" charset="-78"/>
              </a:rPr>
              <a:t>تخصیص منابع</a:t>
            </a:r>
            <a:endParaRPr lang="en-US" dirty="0">
              <a:solidFill>
                <a:srgbClr val="00B0F0"/>
              </a:solidFill>
              <a:cs typeface="B Titr" panose="00000700000000000000" pitchFamily="2" charset="-78"/>
            </a:endParaRPr>
          </a:p>
        </p:txBody>
      </p:sp>
      <p:sp>
        <p:nvSpPr>
          <p:cNvPr id="3" name="Content Placeholder 2"/>
          <p:cNvSpPr>
            <a:spLocks noGrp="1"/>
          </p:cNvSpPr>
          <p:nvPr>
            <p:ph idx="1"/>
          </p:nvPr>
        </p:nvSpPr>
        <p:spPr/>
        <p:txBody>
          <a:bodyPr/>
          <a:lstStyle/>
          <a:p>
            <a:pPr marL="0" indent="0" algn="r" rtl="1">
              <a:buNone/>
            </a:pPr>
            <a:endParaRPr lang="en-US" dirty="0"/>
          </a:p>
        </p:txBody>
      </p:sp>
      <p:sp>
        <p:nvSpPr>
          <p:cNvPr id="6" name="Oval 5"/>
          <p:cNvSpPr/>
          <p:nvPr/>
        </p:nvSpPr>
        <p:spPr>
          <a:xfrm>
            <a:off x="4766794" y="2194560"/>
            <a:ext cx="2434106" cy="5486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dirty="0" smtClean="0">
                <a:cs typeface="B Titr" panose="00000700000000000000" pitchFamily="2" charset="-78"/>
              </a:rPr>
              <a:t>قرارداد قرض</a:t>
            </a:r>
            <a:endParaRPr lang="en-US" dirty="0">
              <a:cs typeface="B Titr" panose="00000700000000000000" pitchFamily="2" charset="-78"/>
            </a:endParaRPr>
          </a:p>
        </p:txBody>
      </p:sp>
      <p:sp>
        <p:nvSpPr>
          <p:cNvPr id="7" name="Oval 6"/>
          <p:cNvSpPr/>
          <p:nvPr/>
        </p:nvSpPr>
        <p:spPr>
          <a:xfrm>
            <a:off x="4766791" y="3034886"/>
            <a:ext cx="2434107" cy="5730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dirty="0" smtClean="0">
                <a:cs typeface="B Titr" panose="00000700000000000000" pitchFamily="2" charset="-78"/>
              </a:rPr>
              <a:t>بیع </a:t>
            </a:r>
            <a:r>
              <a:rPr lang="fa-IR" dirty="0" err="1" smtClean="0">
                <a:cs typeface="B Titr" panose="00000700000000000000" pitchFamily="2" charset="-78"/>
              </a:rPr>
              <a:t>نسیه</a:t>
            </a:r>
            <a:r>
              <a:rPr lang="fa-IR" dirty="0" smtClean="0">
                <a:cs typeface="B Titr" panose="00000700000000000000" pitchFamily="2" charset="-78"/>
              </a:rPr>
              <a:t> یا فروش اقساطی</a:t>
            </a:r>
            <a:endParaRPr lang="en-US" dirty="0">
              <a:cs typeface="B Titr" panose="00000700000000000000" pitchFamily="2" charset="-78"/>
            </a:endParaRPr>
          </a:p>
        </p:txBody>
      </p:sp>
      <p:sp>
        <p:nvSpPr>
          <p:cNvPr id="8" name="Oval 7"/>
          <p:cNvSpPr/>
          <p:nvPr/>
        </p:nvSpPr>
        <p:spPr>
          <a:xfrm>
            <a:off x="4766792" y="3879740"/>
            <a:ext cx="2434107" cy="62295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dirty="0" smtClean="0">
                <a:cs typeface="B Titr" panose="00000700000000000000" pitchFamily="2" charset="-78"/>
              </a:rPr>
              <a:t>مضاربه</a:t>
            </a:r>
            <a:endParaRPr lang="en-US" dirty="0">
              <a:cs typeface="B Titr" panose="00000700000000000000" pitchFamily="2" charset="-78"/>
            </a:endParaRPr>
          </a:p>
        </p:txBody>
      </p:sp>
      <p:sp>
        <p:nvSpPr>
          <p:cNvPr id="9" name="Oval 8"/>
          <p:cNvSpPr/>
          <p:nvPr/>
        </p:nvSpPr>
        <p:spPr>
          <a:xfrm>
            <a:off x="4766791" y="4794381"/>
            <a:ext cx="2434107" cy="51171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dirty="0" smtClean="0">
                <a:cs typeface="B Titr" panose="00000700000000000000" pitchFamily="2" charset="-78"/>
              </a:rPr>
              <a:t>مشارکت</a:t>
            </a:r>
            <a:endParaRPr lang="en-US" dirty="0">
              <a:cs typeface="B Titr" panose="00000700000000000000" pitchFamily="2" charset="-78"/>
            </a:endParaRPr>
          </a:p>
        </p:txBody>
      </p:sp>
      <p:sp>
        <p:nvSpPr>
          <p:cNvPr id="10" name="Oval 9"/>
          <p:cNvSpPr/>
          <p:nvPr/>
        </p:nvSpPr>
        <p:spPr>
          <a:xfrm>
            <a:off x="4766791" y="5597782"/>
            <a:ext cx="2434107" cy="56666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dirty="0" smtClean="0">
                <a:cs typeface="B Titr" panose="00000700000000000000" pitchFamily="2" charset="-78"/>
              </a:rPr>
              <a:t>اجاره به شرط </a:t>
            </a:r>
            <a:r>
              <a:rPr lang="fa-IR" dirty="0" err="1" smtClean="0">
                <a:cs typeface="B Titr" panose="00000700000000000000" pitchFamily="2" charset="-78"/>
              </a:rPr>
              <a:t>تملیک</a:t>
            </a:r>
            <a:endParaRPr lang="en-US" dirty="0">
              <a:cs typeface="B Titr" panose="00000700000000000000" pitchFamily="2" charset="-78"/>
            </a:endParaRPr>
          </a:p>
        </p:txBody>
      </p:sp>
    </p:spTree>
    <p:extLst>
      <p:ext uri="{BB962C8B-B14F-4D97-AF65-F5344CB8AC3E}">
        <p14:creationId xmlns:p14="http://schemas.microsoft.com/office/powerpoint/2010/main" val="14521109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80">
                                          <p:stCondLst>
                                            <p:cond delay="0"/>
                                          </p:stCondLst>
                                        </p:cTn>
                                        <p:tgtEl>
                                          <p:spTgt spid="9"/>
                                        </p:tgtEl>
                                      </p:cBhvr>
                                    </p:animEffect>
                                    <p:anim calcmode="lin" valueType="num">
                                      <p:cBhvr>
                                        <p:cTn id="6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7" dur="26">
                                          <p:stCondLst>
                                            <p:cond delay="650"/>
                                          </p:stCondLst>
                                        </p:cTn>
                                        <p:tgtEl>
                                          <p:spTgt spid="9"/>
                                        </p:tgtEl>
                                      </p:cBhvr>
                                      <p:to x="100000" y="60000"/>
                                    </p:animScale>
                                    <p:animScale>
                                      <p:cBhvr>
                                        <p:cTn id="68" dur="166" decel="50000">
                                          <p:stCondLst>
                                            <p:cond delay="676"/>
                                          </p:stCondLst>
                                        </p:cTn>
                                        <p:tgtEl>
                                          <p:spTgt spid="9"/>
                                        </p:tgtEl>
                                      </p:cBhvr>
                                      <p:to x="100000" y="100000"/>
                                    </p:animScale>
                                    <p:animScale>
                                      <p:cBhvr>
                                        <p:cTn id="69" dur="26">
                                          <p:stCondLst>
                                            <p:cond delay="1312"/>
                                          </p:stCondLst>
                                        </p:cTn>
                                        <p:tgtEl>
                                          <p:spTgt spid="9"/>
                                        </p:tgtEl>
                                      </p:cBhvr>
                                      <p:to x="100000" y="80000"/>
                                    </p:animScale>
                                    <p:animScale>
                                      <p:cBhvr>
                                        <p:cTn id="70" dur="166" decel="50000">
                                          <p:stCondLst>
                                            <p:cond delay="1338"/>
                                          </p:stCondLst>
                                        </p:cTn>
                                        <p:tgtEl>
                                          <p:spTgt spid="9"/>
                                        </p:tgtEl>
                                      </p:cBhvr>
                                      <p:to x="100000" y="100000"/>
                                    </p:animScale>
                                    <p:animScale>
                                      <p:cBhvr>
                                        <p:cTn id="71" dur="26">
                                          <p:stCondLst>
                                            <p:cond delay="1642"/>
                                          </p:stCondLst>
                                        </p:cTn>
                                        <p:tgtEl>
                                          <p:spTgt spid="9"/>
                                        </p:tgtEl>
                                      </p:cBhvr>
                                      <p:to x="100000" y="90000"/>
                                    </p:animScale>
                                    <p:animScale>
                                      <p:cBhvr>
                                        <p:cTn id="72" dur="166" decel="50000">
                                          <p:stCondLst>
                                            <p:cond delay="1668"/>
                                          </p:stCondLst>
                                        </p:cTn>
                                        <p:tgtEl>
                                          <p:spTgt spid="9"/>
                                        </p:tgtEl>
                                      </p:cBhvr>
                                      <p:to x="100000" y="100000"/>
                                    </p:animScale>
                                    <p:animScale>
                                      <p:cBhvr>
                                        <p:cTn id="73" dur="26">
                                          <p:stCondLst>
                                            <p:cond delay="1808"/>
                                          </p:stCondLst>
                                        </p:cTn>
                                        <p:tgtEl>
                                          <p:spTgt spid="9"/>
                                        </p:tgtEl>
                                      </p:cBhvr>
                                      <p:to x="100000" y="95000"/>
                                    </p:animScale>
                                    <p:animScale>
                                      <p:cBhvr>
                                        <p:cTn id="74" dur="166" decel="50000">
                                          <p:stCondLst>
                                            <p:cond delay="1834"/>
                                          </p:stCondLst>
                                        </p:cTn>
                                        <p:tgtEl>
                                          <p:spTgt spid="9"/>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down)">
                                      <p:cBhvr>
                                        <p:cTn id="79" dur="580">
                                          <p:stCondLst>
                                            <p:cond delay="0"/>
                                          </p:stCondLst>
                                        </p:cTn>
                                        <p:tgtEl>
                                          <p:spTgt spid="10"/>
                                        </p:tgtEl>
                                      </p:cBhvr>
                                    </p:animEffect>
                                    <p:anim calcmode="lin" valueType="num">
                                      <p:cBhvr>
                                        <p:cTn id="8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5" dur="26">
                                          <p:stCondLst>
                                            <p:cond delay="650"/>
                                          </p:stCondLst>
                                        </p:cTn>
                                        <p:tgtEl>
                                          <p:spTgt spid="10"/>
                                        </p:tgtEl>
                                      </p:cBhvr>
                                      <p:to x="100000" y="60000"/>
                                    </p:animScale>
                                    <p:animScale>
                                      <p:cBhvr>
                                        <p:cTn id="86" dur="166" decel="50000">
                                          <p:stCondLst>
                                            <p:cond delay="676"/>
                                          </p:stCondLst>
                                        </p:cTn>
                                        <p:tgtEl>
                                          <p:spTgt spid="10"/>
                                        </p:tgtEl>
                                      </p:cBhvr>
                                      <p:to x="100000" y="100000"/>
                                    </p:animScale>
                                    <p:animScale>
                                      <p:cBhvr>
                                        <p:cTn id="87" dur="26">
                                          <p:stCondLst>
                                            <p:cond delay="1312"/>
                                          </p:stCondLst>
                                        </p:cTn>
                                        <p:tgtEl>
                                          <p:spTgt spid="10"/>
                                        </p:tgtEl>
                                      </p:cBhvr>
                                      <p:to x="100000" y="80000"/>
                                    </p:animScale>
                                    <p:animScale>
                                      <p:cBhvr>
                                        <p:cTn id="88" dur="166" decel="50000">
                                          <p:stCondLst>
                                            <p:cond delay="1338"/>
                                          </p:stCondLst>
                                        </p:cTn>
                                        <p:tgtEl>
                                          <p:spTgt spid="10"/>
                                        </p:tgtEl>
                                      </p:cBhvr>
                                      <p:to x="100000" y="100000"/>
                                    </p:animScale>
                                    <p:animScale>
                                      <p:cBhvr>
                                        <p:cTn id="89" dur="26">
                                          <p:stCondLst>
                                            <p:cond delay="1642"/>
                                          </p:stCondLst>
                                        </p:cTn>
                                        <p:tgtEl>
                                          <p:spTgt spid="10"/>
                                        </p:tgtEl>
                                      </p:cBhvr>
                                      <p:to x="100000" y="90000"/>
                                    </p:animScale>
                                    <p:animScale>
                                      <p:cBhvr>
                                        <p:cTn id="90" dur="166" decel="50000">
                                          <p:stCondLst>
                                            <p:cond delay="1668"/>
                                          </p:stCondLst>
                                        </p:cTn>
                                        <p:tgtEl>
                                          <p:spTgt spid="10"/>
                                        </p:tgtEl>
                                      </p:cBhvr>
                                      <p:to x="100000" y="100000"/>
                                    </p:animScale>
                                    <p:animScale>
                                      <p:cBhvr>
                                        <p:cTn id="91" dur="26">
                                          <p:stCondLst>
                                            <p:cond delay="1808"/>
                                          </p:stCondLst>
                                        </p:cTn>
                                        <p:tgtEl>
                                          <p:spTgt spid="10"/>
                                        </p:tgtEl>
                                      </p:cBhvr>
                                      <p:to x="100000" y="95000"/>
                                    </p:animScale>
                                    <p:animScale>
                                      <p:cBhvr>
                                        <p:cTn id="92"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chemeClr val="accent1"/>
                </a:solidFill>
                <a:cs typeface="B Titr" panose="00000700000000000000" pitchFamily="2" charset="-78"/>
              </a:rPr>
              <a:t>قرارداد قرض</a:t>
            </a:r>
            <a:endParaRPr lang="en-US" dirty="0">
              <a:solidFill>
                <a:schemeClr val="accent1"/>
              </a:solidFill>
              <a:cs typeface="B Titr" panose="00000700000000000000" pitchFamily="2" charset="-78"/>
            </a:endParaRPr>
          </a:p>
        </p:txBody>
      </p:sp>
      <p:sp>
        <p:nvSpPr>
          <p:cNvPr id="3" name="Content Placeholder 2"/>
          <p:cNvSpPr>
            <a:spLocks noGrp="1"/>
          </p:cNvSpPr>
          <p:nvPr>
            <p:ph idx="1"/>
          </p:nvPr>
        </p:nvSpPr>
        <p:spPr/>
        <p:txBody>
          <a:bodyPr/>
          <a:lstStyle/>
          <a:p>
            <a:pPr algn="r" rtl="1">
              <a:buFont typeface="Wingdings" panose="05000000000000000000" pitchFamily="2" charset="2"/>
              <a:buChar char="ü"/>
            </a:pPr>
            <a:r>
              <a:rPr lang="fa-IR" dirty="0" smtClean="0">
                <a:solidFill>
                  <a:schemeClr val="accent1"/>
                </a:solidFill>
                <a:cs typeface="B Nazanin" panose="00000400000000000000" pitchFamily="2" charset="-78"/>
              </a:rPr>
              <a:t> قرض عقدی است که به موجب آن یکی از طرفین ( قرض دهنده ) مقدار معینی از مال خود را به طرف دیگر(قرض گیرنده ) </a:t>
            </a:r>
            <a:r>
              <a:rPr lang="fa-IR" dirty="0" err="1" smtClean="0">
                <a:solidFill>
                  <a:schemeClr val="accent1"/>
                </a:solidFill>
                <a:cs typeface="B Nazanin" panose="00000400000000000000" pitchFamily="2" charset="-78"/>
              </a:rPr>
              <a:t>تملیک</a:t>
            </a:r>
            <a:r>
              <a:rPr lang="fa-IR" dirty="0" smtClean="0">
                <a:solidFill>
                  <a:schemeClr val="accent1"/>
                </a:solidFill>
                <a:cs typeface="B Nazanin" panose="00000400000000000000" pitchFamily="2" charset="-78"/>
              </a:rPr>
              <a:t> می کند تا او مثل و در صورت عدم امکان قیمت آن را به قرض دهنده باز گرداند</a:t>
            </a:r>
          </a:p>
          <a:p>
            <a:pPr algn="r" rtl="1">
              <a:buFont typeface="Wingdings" panose="05000000000000000000" pitchFamily="2" charset="2"/>
              <a:buChar char="ü"/>
            </a:pPr>
            <a:r>
              <a:rPr lang="fa-IR" dirty="0">
                <a:solidFill>
                  <a:schemeClr val="accent1"/>
                </a:solidFill>
                <a:cs typeface="B Nazanin" panose="00000400000000000000" pitchFamily="2" charset="-78"/>
              </a:rPr>
              <a:t> </a:t>
            </a:r>
            <a:r>
              <a:rPr lang="fa-IR" dirty="0" smtClean="0">
                <a:solidFill>
                  <a:schemeClr val="accent1"/>
                </a:solidFill>
                <a:cs typeface="B Nazanin" panose="00000400000000000000" pitchFamily="2" charset="-78"/>
              </a:rPr>
              <a:t>قرض از </a:t>
            </a:r>
            <a:r>
              <a:rPr lang="fa-IR" dirty="0" err="1" smtClean="0">
                <a:solidFill>
                  <a:schemeClr val="accent1"/>
                </a:solidFill>
                <a:cs typeface="B Nazanin" panose="00000400000000000000" pitchFamily="2" charset="-78"/>
              </a:rPr>
              <a:t>عقود</a:t>
            </a:r>
            <a:r>
              <a:rPr lang="fa-IR" dirty="0" smtClean="0">
                <a:solidFill>
                  <a:schemeClr val="accent1"/>
                </a:solidFill>
                <a:cs typeface="B Nazanin" panose="00000400000000000000" pitchFamily="2" charset="-78"/>
              </a:rPr>
              <a:t> </a:t>
            </a:r>
            <a:r>
              <a:rPr lang="fa-IR" dirty="0" err="1" smtClean="0">
                <a:solidFill>
                  <a:schemeClr val="accent1"/>
                </a:solidFill>
                <a:cs typeface="B Nazanin" panose="00000400000000000000" pitchFamily="2" charset="-78"/>
              </a:rPr>
              <a:t>تملیکی</a:t>
            </a:r>
            <a:r>
              <a:rPr lang="fa-IR" dirty="0" smtClean="0">
                <a:solidFill>
                  <a:schemeClr val="accent1"/>
                </a:solidFill>
                <a:cs typeface="B Nazanin" panose="00000400000000000000" pitchFamily="2" charset="-78"/>
              </a:rPr>
              <a:t> است یعنی در قرض کالا یا پولی که به عنوان قرض تحویل داده می شود به </a:t>
            </a:r>
            <a:r>
              <a:rPr lang="fa-IR" dirty="0" err="1" smtClean="0">
                <a:solidFill>
                  <a:schemeClr val="accent1"/>
                </a:solidFill>
                <a:cs typeface="B Nazanin" panose="00000400000000000000" pitchFamily="2" charset="-78"/>
              </a:rPr>
              <a:t>ملکیت</a:t>
            </a:r>
            <a:r>
              <a:rPr lang="fa-IR" dirty="0" smtClean="0">
                <a:solidFill>
                  <a:schemeClr val="accent1"/>
                </a:solidFill>
                <a:cs typeface="B Nazanin" panose="00000400000000000000" pitchFamily="2" charset="-78"/>
              </a:rPr>
              <a:t> قرض گیرنده در می آید و دیگر هیچ رابطه و پیوندی با قرض دهنده ندارد. از این رو قرض دهنده تنها مالک ذمه قرض گیرنده است</a:t>
            </a:r>
          </a:p>
          <a:p>
            <a:pPr algn="r" rtl="1">
              <a:buFont typeface="Wingdings" panose="05000000000000000000" pitchFamily="2" charset="2"/>
              <a:buChar char="ü"/>
            </a:pPr>
            <a:r>
              <a:rPr lang="fa-IR" dirty="0">
                <a:solidFill>
                  <a:schemeClr val="accent1"/>
                </a:solidFill>
                <a:cs typeface="B Nazanin" panose="00000400000000000000" pitchFamily="2" charset="-78"/>
              </a:rPr>
              <a:t> </a:t>
            </a:r>
            <a:r>
              <a:rPr lang="fa-IR" dirty="0" smtClean="0">
                <a:solidFill>
                  <a:schemeClr val="accent1"/>
                </a:solidFill>
                <a:cs typeface="B Nazanin" panose="00000400000000000000" pitchFamily="2" charset="-78"/>
              </a:rPr>
              <a:t>آثار حقوقی مالکیت مانند عایدات، سود و زیان در سال مورد نظر مربوط به قرض گیرنده است و ربطی به قرض دهنده ندارد</a:t>
            </a:r>
          </a:p>
          <a:p>
            <a:pPr algn="r" rtl="1">
              <a:buFont typeface="Wingdings" panose="05000000000000000000" pitchFamily="2" charset="2"/>
              <a:buChar char="ü"/>
            </a:pPr>
            <a:r>
              <a:rPr lang="fa-IR" dirty="0">
                <a:solidFill>
                  <a:schemeClr val="accent1"/>
                </a:solidFill>
                <a:cs typeface="B Nazanin" panose="00000400000000000000" pitchFamily="2" charset="-78"/>
              </a:rPr>
              <a:t> </a:t>
            </a:r>
            <a:r>
              <a:rPr lang="fa-IR" dirty="0" smtClean="0">
                <a:solidFill>
                  <a:schemeClr val="accent1"/>
                </a:solidFill>
                <a:cs typeface="B Nazanin" panose="00000400000000000000" pitchFamily="2" charset="-78"/>
              </a:rPr>
              <a:t>قرض ار </a:t>
            </a:r>
            <a:r>
              <a:rPr lang="fa-IR" dirty="0" err="1" smtClean="0">
                <a:solidFill>
                  <a:schemeClr val="accent1"/>
                </a:solidFill>
                <a:cs typeface="B Nazanin" panose="00000400000000000000" pitchFamily="2" charset="-78"/>
              </a:rPr>
              <a:t>عقود</a:t>
            </a:r>
            <a:r>
              <a:rPr lang="fa-IR" dirty="0" smtClean="0">
                <a:solidFill>
                  <a:schemeClr val="accent1"/>
                </a:solidFill>
                <a:cs typeface="B Nazanin" panose="00000400000000000000" pitchFamily="2" charset="-78"/>
              </a:rPr>
              <a:t> </a:t>
            </a:r>
            <a:r>
              <a:rPr lang="fa-IR" dirty="0" err="1" smtClean="0">
                <a:solidFill>
                  <a:schemeClr val="accent1"/>
                </a:solidFill>
                <a:cs typeface="B Nazanin" panose="00000400000000000000" pitchFamily="2" charset="-78"/>
              </a:rPr>
              <a:t>معاوضی</a:t>
            </a:r>
            <a:r>
              <a:rPr lang="fa-IR" dirty="0" smtClean="0">
                <a:solidFill>
                  <a:schemeClr val="accent1"/>
                </a:solidFill>
                <a:cs typeface="B Nazanin" panose="00000400000000000000" pitchFamily="2" charset="-78"/>
              </a:rPr>
              <a:t> است یعنی مثل یا قیمت آنچه قرض گرفته شده بر عهده قرض گیرنده است و ماننده </a:t>
            </a:r>
            <a:r>
              <a:rPr lang="fa-IR" dirty="0" err="1" smtClean="0">
                <a:solidFill>
                  <a:schemeClr val="accent1"/>
                </a:solidFill>
                <a:cs typeface="B Nazanin" panose="00000400000000000000" pitchFamily="2" charset="-78"/>
              </a:rPr>
              <a:t>هبه</a:t>
            </a:r>
            <a:r>
              <a:rPr lang="fa-IR" dirty="0" smtClean="0">
                <a:solidFill>
                  <a:schemeClr val="accent1"/>
                </a:solidFill>
                <a:cs typeface="B Nazanin" panose="00000400000000000000" pitchFamily="2" charset="-78"/>
              </a:rPr>
              <a:t> مجانی نیست</a:t>
            </a:r>
          </a:p>
          <a:p>
            <a:pPr algn="r" rtl="1">
              <a:buFont typeface="Wingdings" panose="05000000000000000000" pitchFamily="2" charset="2"/>
              <a:buChar char="ü"/>
            </a:pPr>
            <a:r>
              <a:rPr lang="fa-IR" dirty="0">
                <a:solidFill>
                  <a:schemeClr val="accent1"/>
                </a:solidFill>
                <a:cs typeface="B Nazanin" panose="00000400000000000000" pitchFamily="2" charset="-78"/>
              </a:rPr>
              <a:t> </a:t>
            </a:r>
            <a:r>
              <a:rPr lang="fa-IR" dirty="0" smtClean="0">
                <a:solidFill>
                  <a:schemeClr val="accent1"/>
                </a:solidFill>
                <a:cs typeface="B Nazanin" panose="00000400000000000000" pitchFamily="2" charset="-78"/>
              </a:rPr>
              <a:t>قرض </a:t>
            </a:r>
            <a:r>
              <a:rPr lang="fa-IR" dirty="0" err="1" smtClean="0">
                <a:solidFill>
                  <a:schemeClr val="accent1"/>
                </a:solidFill>
                <a:cs typeface="B Nazanin" panose="00000400000000000000" pitchFamily="2" charset="-78"/>
              </a:rPr>
              <a:t>الحسنه</a:t>
            </a:r>
            <a:r>
              <a:rPr lang="fa-IR" dirty="0" smtClean="0">
                <a:solidFill>
                  <a:schemeClr val="accent1"/>
                </a:solidFill>
                <a:cs typeface="B Nazanin" panose="00000400000000000000" pitchFamily="2" charset="-78"/>
              </a:rPr>
              <a:t> در قرآن به معنای انفاق در راه خداست و به معنای عمل حقوقی قرض دادن به دیگران نیست اما در فرهنگ اسلامی از آنجا که نباید از مال قرض داده شده سودی دریافت گردد عقد قرض کاربرد غیر انتفاعی یافته و در رفع مشکلات و حوائج دیگران از آن استفاده می شود</a:t>
            </a:r>
            <a:endParaRPr lang="en-US" dirty="0">
              <a:solidFill>
                <a:schemeClr val="accent1"/>
              </a:solidFill>
              <a:cs typeface="B Nazanin" panose="00000400000000000000" pitchFamily="2" charset="-78"/>
            </a:endParaRPr>
          </a:p>
        </p:txBody>
      </p:sp>
    </p:spTree>
    <p:extLst>
      <p:ext uri="{BB962C8B-B14F-4D97-AF65-F5344CB8AC3E}">
        <p14:creationId xmlns:p14="http://schemas.microsoft.com/office/powerpoint/2010/main" val="19346149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rgbClr val="FFFF00"/>
                </a:solidFill>
                <a:cs typeface="B Titr" panose="00000700000000000000" pitchFamily="2" charset="-78"/>
              </a:rPr>
              <a:t>انواع بیع</a:t>
            </a:r>
            <a:endParaRPr lang="en-US" dirty="0">
              <a:solidFill>
                <a:srgbClr val="FFFF00"/>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82614089"/>
              </p:ext>
            </p:extLst>
          </p:nvPr>
        </p:nvGraphicFramePr>
        <p:xfrm>
          <a:off x="399245" y="2194560"/>
          <a:ext cx="11106955" cy="402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31826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00B0F0"/>
                </a:solidFill>
                <a:cs typeface="B Titr" panose="00000700000000000000" pitchFamily="2" charset="-78"/>
              </a:rPr>
              <a:t>وظایف نظام مالی</a:t>
            </a:r>
            <a:endParaRPr lang="en-US" dirty="0">
              <a:solidFill>
                <a:srgbClr val="00B0F0"/>
              </a:solidFill>
              <a:cs typeface="B Titr" panose="00000700000000000000" pitchFamily="2" charset="-78"/>
            </a:endParaRPr>
          </a:p>
        </p:txBody>
      </p:sp>
      <p:sp>
        <p:nvSpPr>
          <p:cNvPr id="3" name="Content Placeholder 2"/>
          <p:cNvSpPr>
            <a:spLocks noGrp="1"/>
          </p:cNvSpPr>
          <p:nvPr>
            <p:ph idx="1"/>
          </p:nvPr>
        </p:nvSpPr>
        <p:spPr/>
        <p:txBody>
          <a:bodyPr/>
          <a:lstStyle/>
          <a:p>
            <a:pPr marL="0" indent="0" algn="r" rtl="1">
              <a:buNone/>
            </a:pPr>
            <a:endParaRPr lang="en-US" dirty="0"/>
          </a:p>
        </p:txBody>
      </p:sp>
      <p:sp>
        <p:nvSpPr>
          <p:cNvPr id="4" name="Oval 3"/>
          <p:cNvSpPr/>
          <p:nvPr/>
        </p:nvSpPr>
        <p:spPr>
          <a:xfrm>
            <a:off x="7096259" y="2655301"/>
            <a:ext cx="2987899" cy="148107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sz="2000" dirty="0" smtClean="0">
                <a:solidFill>
                  <a:schemeClr val="bg1"/>
                </a:solidFill>
                <a:cs typeface="B Titr" panose="00000700000000000000" pitchFamily="2" charset="-78"/>
              </a:rPr>
              <a:t>تسهیل در مبادلات و پرداخت ها</a:t>
            </a:r>
            <a:endParaRPr lang="en-US" sz="2000" dirty="0">
              <a:solidFill>
                <a:schemeClr val="bg1"/>
              </a:solidFill>
              <a:cs typeface="B Titr" panose="00000700000000000000" pitchFamily="2" charset="-78"/>
            </a:endParaRPr>
          </a:p>
        </p:txBody>
      </p:sp>
      <p:sp>
        <p:nvSpPr>
          <p:cNvPr id="5" name="Oval 4"/>
          <p:cNvSpPr/>
          <p:nvPr/>
        </p:nvSpPr>
        <p:spPr>
          <a:xfrm>
            <a:off x="798490" y="2655300"/>
            <a:ext cx="2949262" cy="1481071"/>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solidFill>
                  <a:schemeClr val="bg1"/>
                </a:solidFill>
                <a:cs typeface="B Titr" panose="00000700000000000000" pitchFamily="2" charset="-78"/>
              </a:rPr>
              <a:t>جذب و تجهیز منابع مالی</a:t>
            </a:r>
            <a:endParaRPr lang="en-US" sz="2000" dirty="0">
              <a:solidFill>
                <a:schemeClr val="bg1"/>
              </a:solidFill>
              <a:cs typeface="B Titr" panose="00000700000000000000" pitchFamily="2" charset="-78"/>
            </a:endParaRPr>
          </a:p>
        </p:txBody>
      </p:sp>
      <p:sp>
        <p:nvSpPr>
          <p:cNvPr id="6" name="Oval 5"/>
          <p:cNvSpPr/>
          <p:nvPr/>
        </p:nvSpPr>
        <p:spPr>
          <a:xfrm>
            <a:off x="3747752" y="4597113"/>
            <a:ext cx="3348507" cy="1404442"/>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a-IR" sz="2000" dirty="0" smtClean="0">
                <a:solidFill>
                  <a:schemeClr val="bg1"/>
                </a:solidFill>
                <a:cs typeface="B Titr" panose="00000700000000000000" pitchFamily="2" charset="-78"/>
              </a:rPr>
              <a:t>تنظیم مقررات و قوانین حقوقی</a:t>
            </a:r>
            <a:endParaRPr lang="en-US" sz="2000" dirty="0">
              <a:solidFill>
                <a:schemeClr val="bg1"/>
              </a:solidFill>
              <a:cs typeface="B Titr" panose="00000700000000000000" pitchFamily="2" charset="-78"/>
            </a:endParaRPr>
          </a:p>
        </p:txBody>
      </p:sp>
    </p:spTree>
    <p:extLst>
      <p:ext uri="{BB962C8B-B14F-4D97-AF65-F5344CB8AC3E}">
        <p14:creationId xmlns:p14="http://schemas.microsoft.com/office/powerpoint/2010/main" val="1645186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rgbClr val="92D050"/>
                </a:solidFill>
                <a:cs typeface="B Titr" panose="00000700000000000000" pitchFamily="2" charset="-78"/>
              </a:rPr>
              <a:t>مضاربه</a:t>
            </a:r>
            <a:endParaRPr lang="en-US" dirty="0">
              <a:solidFill>
                <a:srgbClr val="92D050"/>
              </a:solidFill>
              <a:cs typeface="B Titr" panose="00000700000000000000" pitchFamily="2" charset="-78"/>
            </a:endParaRPr>
          </a:p>
        </p:txBody>
      </p:sp>
      <p:sp>
        <p:nvSpPr>
          <p:cNvPr id="3" name="Content Placeholder 2"/>
          <p:cNvSpPr>
            <a:spLocks noGrp="1"/>
          </p:cNvSpPr>
          <p:nvPr>
            <p:ph idx="1"/>
          </p:nvPr>
        </p:nvSpPr>
        <p:spPr/>
        <p:txBody>
          <a:bodyPr/>
          <a:lstStyle/>
          <a:p>
            <a:pPr algn="r" rtl="1">
              <a:buFont typeface="Wingdings" panose="05000000000000000000" pitchFamily="2" charset="2"/>
              <a:buChar char="ü"/>
            </a:pPr>
            <a:r>
              <a:rPr lang="fa-IR" dirty="0" smtClean="0">
                <a:solidFill>
                  <a:srgbClr val="92D050"/>
                </a:solidFill>
                <a:cs typeface="B Nazanin" panose="00000400000000000000" pitchFamily="2" charset="-78"/>
              </a:rPr>
              <a:t> عقدی است که به موجب آن احد </a:t>
            </a:r>
            <a:r>
              <a:rPr lang="fa-IR" dirty="0" err="1" smtClean="0">
                <a:solidFill>
                  <a:srgbClr val="92D050"/>
                </a:solidFill>
                <a:cs typeface="B Nazanin" panose="00000400000000000000" pitchFamily="2" charset="-78"/>
              </a:rPr>
              <a:t>متعاملین</a:t>
            </a:r>
            <a:r>
              <a:rPr lang="fa-IR" dirty="0" smtClean="0">
                <a:solidFill>
                  <a:srgbClr val="92D050"/>
                </a:solidFill>
                <a:cs typeface="B Nazanin" panose="00000400000000000000" pitchFamily="2" charset="-78"/>
              </a:rPr>
              <a:t> سرمایه می دهد با قید اینکه طرف دیگر با آن تجارت کرده و در سود آن شریک باشند. صاحب سرمایه مالک و عامل  ، مضارب نامیده می شود </a:t>
            </a:r>
          </a:p>
          <a:p>
            <a:pPr marL="0" indent="0" algn="r" rtl="1">
              <a:buNone/>
            </a:pPr>
            <a:endParaRPr lang="fa-IR" dirty="0" smtClean="0">
              <a:solidFill>
                <a:srgbClr val="92D050"/>
              </a:solidFill>
              <a:cs typeface="B Nazanin" panose="00000400000000000000" pitchFamily="2" charset="-78"/>
            </a:endParaRPr>
          </a:p>
          <a:p>
            <a:pPr algn="r" rtl="1">
              <a:buFont typeface="Wingdings" panose="05000000000000000000" pitchFamily="2" charset="2"/>
              <a:buChar char="ü"/>
            </a:pPr>
            <a:r>
              <a:rPr lang="fa-IR" dirty="0">
                <a:solidFill>
                  <a:srgbClr val="92D050"/>
                </a:solidFill>
                <a:cs typeface="B Nazanin" panose="00000400000000000000" pitchFamily="2" charset="-78"/>
              </a:rPr>
              <a:t> </a:t>
            </a:r>
            <a:r>
              <a:rPr lang="fa-IR" dirty="0" smtClean="0">
                <a:solidFill>
                  <a:srgbClr val="92D050"/>
                </a:solidFill>
                <a:cs typeface="B Nazanin" panose="00000400000000000000" pitchFamily="2" charset="-78"/>
              </a:rPr>
              <a:t>به تعریف دیگر قراردادی است بین صاحب سرمایه و کسی که سرمایه را در امور بازرگانی به کار می گیرد</a:t>
            </a:r>
          </a:p>
          <a:p>
            <a:pPr marL="0" indent="0" algn="r" rtl="1">
              <a:buNone/>
            </a:pPr>
            <a:endParaRPr lang="fa-IR" dirty="0" smtClean="0">
              <a:solidFill>
                <a:srgbClr val="92D050"/>
              </a:solidFill>
              <a:cs typeface="B Nazanin" panose="00000400000000000000" pitchFamily="2" charset="-78"/>
            </a:endParaRPr>
          </a:p>
          <a:p>
            <a:pPr algn="r" rtl="1">
              <a:buFont typeface="Wingdings" panose="05000000000000000000" pitchFamily="2" charset="2"/>
              <a:buChar char="ü"/>
            </a:pPr>
            <a:r>
              <a:rPr lang="fa-IR" dirty="0">
                <a:solidFill>
                  <a:srgbClr val="92D050"/>
                </a:solidFill>
                <a:cs typeface="B Nazanin" panose="00000400000000000000" pitchFamily="2" charset="-78"/>
              </a:rPr>
              <a:t> </a:t>
            </a:r>
            <a:r>
              <a:rPr lang="fa-IR" dirty="0" smtClean="0">
                <a:solidFill>
                  <a:srgbClr val="92D050"/>
                </a:solidFill>
                <a:cs typeface="B Nazanin" panose="00000400000000000000" pitchFamily="2" charset="-78"/>
              </a:rPr>
              <a:t>در این قرارداد صاحب سرمایه را مالک و کسی که با سرمایه تجارت می کند </a:t>
            </a:r>
            <a:r>
              <a:rPr lang="fa-IR" dirty="0" err="1" smtClean="0">
                <a:solidFill>
                  <a:srgbClr val="92D050"/>
                </a:solidFill>
                <a:cs typeface="B Nazanin" panose="00000400000000000000" pitchFamily="2" charset="-78"/>
              </a:rPr>
              <a:t>راعامل</a:t>
            </a:r>
            <a:r>
              <a:rPr lang="fa-IR" dirty="0" smtClean="0">
                <a:solidFill>
                  <a:srgbClr val="92D050"/>
                </a:solidFill>
                <a:cs typeface="B Nazanin" panose="00000400000000000000" pitchFamily="2" charset="-78"/>
              </a:rPr>
              <a:t> می گویند</a:t>
            </a:r>
          </a:p>
          <a:p>
            <a:pPr marL="0" indent="0" algn="r" rtl="1">
              <a:buNone/>
            </a:pPr>
            <a:endParaRPr lang="fa-IR" dirty="0" smtClean="0">
              <a:solidFill>
                <a:srgbClr val="92D050"/>
              </a:solidFill>
              <a:cs typeface="B Nazanin" panose="00000400000000000000" pitchFamily="2" charset="-78"/>
            </a:endParaRPr>
          </a:p>
          <a:p>
            <a:pPr algn="r" rtl="1">
              <a:buFont typeface="Wingdings" panose="05000000000000000000" pitchFamily="2" charset="2"/>
              <a:buChar char="ü"/>
            </a:pPr>
            <a:r>
              <a:rPr lang="fa-IR" dirty="0">
                <a:solidFill>
                  <a:srgbClr val="92D050"/>
                </a:solidFill>
                <a:cs typeface="B Nazanin" panose="00000400000000000000" pitchFamily="2" charset="-78"/>
              </a:rPr>
              <a:t> </a:t>
            </a:r>
            <a:r>
              <a:rPr lang="fa-IR" dirty="0" smtClean="0">
                <a:solidFill>
                  <a:srgbClr val="92D050"/>
                </a:solidFill>
                <a:cs typeface="B Nazanin" panose="00000400000000000000" pitchFamily="2" charset="-78"/>
              </a:rPr>
              <a:t>هر دو سوی قرارداد  به نسبت درصدی که توافق کرده </a:t>
            </a:r>
            <a:r>
              <a:rPr lang="fa-IR" dirty="0" err="1" smtClean="0">
                <a:solidFill>
                  <a:srgbClr val="92D050"/>
                </a:solidFill>
                <a:cs typeface="B Nazanin" panose="00000400000000000000" pitchFamily="2" charset="-78"/>
              </a:rPr>
              <a:t>اند</a:t>
            </a:r>
            <a:r>
              <a:rPr lang="fa-IR" dirty="0" smtClean="0">
                <a:solidFill>
                  <a:srgbClr val="92D050"/>
                </a:solidFill>
                <a:cs typeface="B Nazanin" panose="00000400000000000000" pitchFamily="2" charset="-78"/>
              </a:rPr>
              <a:t> در سود شریک </a:t>
            </a:r>
            <a:r>
              <a:rPr lang="fa-IR" dirty="0" err="1" smtClean="0">
                <a:solidFill>
                  <a:srgbClr val="92D050"/>
                </a:solidFill>
                <a:cs typeface="B Nazanin" panose="00000400000000000000" pitchFamily="2" charset="-78"/>
              </a:rPr>
              <a:t>اند</a:t>
            </a:r>
            <a:r>
              <a:rPr lang="fa-IR" dirty="0" smtClean="0">
                <a:solidFill>
                  <a:srgbClr val="92D050"/>
                </a:solidFill>
                <a:cs typeface="B Nazanin" panose="00000400000000000000" pitchFamily="2" charset="-78"/>
              </a:rPr>
              <a:t> اما عامل در ضرر و زیان شریک نیست</a:t>
            </a:r>
          </a:p>
          <a:p>
            <a:pPr algn="r" rtl="1">
              <a:buFont typeface="Wingdings" panose="05000000000000000000" pitchFamily="2" charset="2"/>
              <a:buChar char="ü"/>
            </a:pPr>
            <a:endParaRPr lang="en-US" dirty="0">
              <a:solidFill>
                <a:srgbClr val="92D050"/>
              </a:solidFill>
              <a:cs typeface="B Nazanin" panose="00000400000000000000" pitchFamily="2" charset="-78"/>
            </a:endParaRPr>
          </a:p>
        </p:txBody>
      </p:sp>
    </p:spTree>
    <p:extLst>
      <p:ext uri="{BB962C8B-B14F-4D97-AF65-F5344CB8AC3E}">
        <p14:creationId xmlns:p14="http://schemas.microsoft.com/office/powerpoint/2010/main" val="222727439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rgbClr val="00B0F0"/>
                </a:solidFill>
                <a:cs typeface="B Titr" panose="00000700000000000000" pitchFamily="2" charset="-78"/>
              </a:rPr>
              <a:t>مشارکت</a:t>
            </a:r>
            <a:endParaRPr lang="en-US" dirty="0">
              <a:solidFill>
                <a:srgbClr val="00B0F0"/>
              </a:solidFill>
              <a:cs typeface="B Titr" panose="00000700000000000000" pitchFamily="2" charset="-78"/>
            </a:endParaRPr>
          </a:p>
        </p:txBody>
      </p:sp>
      <p:sp>
        <p:nvSpPr>
          <p:cNvPr id="3" name="Content Placeholder 2"/>
          <p:cNvSpPr>
            <a:spLocks noGrp="1"/>
          </p:cNvSpPr>
          <p:nvPr>
            <p:ph idx="1"/>
          </p:nvPr>
        </p:nvSpPr>
        <p:spPr/>
        <p:txBody>
          <a:bodyPr/>
          <a:lstStyle/>
          <a:p>
            <a:pPr algn="r" rtl="1">
              <a:buFont typeface="Wingdings" panose="05000000000000000000" pitchFamily="2" charset="2"/>
              <a:buChar char="ü"/>
            </a:pPr>
            <a:r>
              <a:rPr lang="fa-IR" dirty="0" smtClean="0">
                <a:solidFill>
                  <a:srgbClr val="00B0F0"/>
                </a:solidFill>
                <a:cs typeface="B Nazanin" panose="00000400000000000000" pitchFamily="2" charset="-78"/>
              </a:rPr>
              <a:t> از بهترین جایگزین های فقه اسلامی به جای قرض </a:t>
            </a:r>
            <a:r>
              <a:rPr lang="fa-IR" dirty="0" err="1" smtClean="0">
                <a:solidFill>
                  <a:srgbClr val="00B0F0"/>
                </a:solidFill>
                <a:cs typeface="B Nazanin" panose="00000400000000000000" pitchFamily="2" charset="-78"/>
              </a:rPr>
              <a:t>ربوی</a:t>
            </a:r>
            <a:r>
              <a:rPr lang="fa-IR" dirty="0" smtClean="0">
                <a:solidFill>
                  <a:srgbClr val="00B0F0"/>
                </a:solidFill>
                <a:cs typeface="B Nazanin" panose="00000400000000000000" pitchFamily="2" charset="-78"/>
              </a:rPr>
              <a:t> است</a:t>
            </a:r>
          </a:p>
          <a:p>
            <a:pPr algn="r" rtl="1">
              <a:buFont typeface="Wingdings" panose="05000000000000000000" pitchFamily="2" charset="2"/>
              <a:buChar char="ü"/>
            </a:pPr>
            <a:r>
              <a:rPr lang="fa-IR" dirty="0">
                <a:solidFill>
                  <a:srgbClr val="00B0F0"/>
                </a:solidFill>
                <a:cs typeface="B Nazanin" panose="00000400000000000000" pitchFamily="2" charset="-78"/>
              </a:rPr>
              <a:t> </a:t>
            </a:r>
            <a:r>
              <a:rPr lang="fa-IR" dirty="0" smtClean="0">
                <a:solidFill>
                  <a:srgbClr val="00B0F0"/>
                </a:solidFill>
                <a:cs typeface="B Nazanin" panose="00000400000000000000" pitchFamily="2" charset="-78"/>
              </a:rPr>
              <a:t>قرارداد مشارکت به دو صورت شرکت قهری و شرکت عقدی پدید می آید</a:t>
            </a:r>
          </a:p>
          <a:p>
            <a:pPr algn="r" rtl="1">
              <a:buFont typeface="Wingdings" panose="05000000000000000000" pitchFamily="2" charset="2"/>
              <a:buChar char="ü"/>
            </a:pPr>
            <a:r>
              <a:rPr lang="fa-IR" dirty="0">
                <a:solidFill>
                  <a:srgbClr val="00B0F0"/>
                </a:solidFill>
                <a:cs typeface="B Nazanin" panose="00000400000000000000" pitchFamily="2" charset="-78"/>
              </a:rPr>
              <a:t> </a:t>
            </a:r>
            <a:r>
              <a:rPr lang="fa-IR" dirty="0" smtClean="0">
                <a:solidFill>
                  <a:srgbClr val="00B0F0"/>
                </a:solidFill>
                <a:cs typeface="B Nazanin" panose="00000400000000000000" pitchFamily="2" charset="-78"/>
              </a:rPr>
              <a:t>شرکت قهری مانند شریک شدن ورثه کسی که از دنیا رفته است در اموال او</a:t>
            </a:r>
          </a:p>
          <a:p>
            <a:pPr algn="r" rtl="1">
              <a:buFont typeface="Wingdings" panose="05000000000000000000" pitchFamily="2" charset="2"/>
              <a:buChar char="ü"/>
            </a:pPr>
            <a:r>
              <a:rPr lang="fa-IR" dirty="0">
                <a:solidFill>
                  <a:srgbClr val="00B0F0"/>
                </a:solidFill>
                <a:cs typeface="B Nazanin" panose="00000400000000000000" pitchFamily="2" charset="-78"/>
              </a:rPr>
              <a:t> </a:t>
            </a:r>
            <a:r>
              <a:rPr lang="fa-IR" dirty="0" smtClean="0">
                <a:solidFill>
                  <a:srgbClr val="00B0F0"/>
                </a:solidFill>
                <a:cs typeface="B Nazanin" panose="00000400000000000000" pitchFamily="2" charset="-78"/>
              </a:rPr>
              <a:t>شرکت عقدی عبارت است از انعقاد قراردادی که برای به کار اندازی سرمایه مشترک در فعالیت های اقتصادی بین دو نفر یا بیشتر بسته می شود</a:t>
            </a:r>
          </a:p>
          <a:p>
            <a:pPr algn="r" rtl="1">
              <a:buFont typeface="Wingdings" panose="05000000000000000000" pitchFamily="2" charset="2"/>
              <a:buChar char="ü"/>
            </a:pPr>
            <a:r>
              <a:rPr lang="fa-IR" dirty="0">
                <a:solidFill>
                  <a:srgbClr val="00B0F0"/>
                </a:solidFill>
                <a:cs typeface="B Nazanin" panose="00000400000000000000" pitchFamily="2" charset="-78"/>
              </a:rPr>
              <a:t> </a:t>
            </a:r>
            <a:r>
              <a:rPr lang="fa-IR" dirty="0" smtClean="0">
                <a:solidFill>
                  <a:srgbClr val="00B0F0"/>
                </a:solidFill>
                <a:cs typeface="B Nazanin" panose="00000400000000000000" pitchFamily="2" charset="-78"/>
              </a:rPr>
              <a:t>در </a:t>
            </a:r>
            <a:r>
              <a:rPr lang="fa-IR" dirty="0" err="1" smtClean="0">
                <a:solidFill>
                  <a:srgbClr val="00B0F0"/>
                </a:solidFill>
                <a:cs typeface="B Nazanin" panose="00000400000000000000" pitchFamily="2" charset="-78"/>
              </a:rPr>
              <a:t>قراداد</a:t>
            </a:r>
            <a:r>
              <a:rPr lang="fa-IR" dirty="0" smtClean="0">
                <a:solidFill>
                  <a:srgbClr val="00B0F0"/>
                </a:solidFill>
                <a:cs typeface="B Nazanin" panose="00000400000000000000" pitchFamily="2" charset="-78"/>
              </a:rPr>
              <a:t> شرکت سرمایه به طور مشاع به همه اعضا تعلق دارد و </a:t>
            </a:r>
            <a:r>
              <a:rPr lang="fa-IR" dirty="0" err="1" smtClean="0">
                <a:solidFill>
                  <a:srgbClr val="00B0F0"/>
                </a:solidFill>
                <a:cs typeface="B Nazanin" panose="00000400000000000000" pitchFamily="2" charset="-78"/>
              </a:rPr>
              <a:t>هرکدام</a:t>
            </a:r>
            <a:r>
              <a:rPr lang="fa-IR" dirty="0" smtClean="0">
                <a:solidFill>
                  <a:srgbClr val="00B0F0"/>
                </a:solidFill>
                <a:cs typeface="B Nazanin" panose="00000400000000000000" pitchFamily="2" charset="-78"/>
              </a:rPr>
              <a:t> نسبت به سهم خود  ر سود یا زیان شرکت شریک می شوند</a:t>
            </a:r>
          </a:p>
          <a:p>
            <a:pPr marL="0" indent="0" algn="r" rtl="1">
              <a:buNone/>
            </a:pPr>
            <a:endParaRPr lang="en-US" dirty="0">
              <a:solidFill>
                <a:srgbClr val="00B0F0"/>
              </a:solidFill>
              <a:cs typeface="B Nazanin" panose="00000400000000000000" pitchFamily="2" charset="-78"/>
            </a:endParaRPr>
          </a:p>
        </p:txBody>
      </p:sp>
    </p:spTree>
    <p:extLst>
      <p:ext uri="{BB962C8B-B14F-4D97-AF65-F5344CB8AC3E}">
        <p14:creationId xmlns:p14="http://schemas.microsoft.com/office/powerpoint/2010/main" val="5222723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rgbClr val="00B050"/>
                </a:solidFill>
                <a:cs typeface="B Titr" panose="00000700000000000000" pitchFamily="2" charset="-78"/>
              </a:rPr>
              <a:t>اجاره به شرط </a:t>
            </a:r>
            <a:r>
              <a:rPr lang="fa-IR" dirty="0" err="1" smtClean="0">
                <a:solidFill>
                  <a:srgbClr val="00B050"/>
                </a:solidFill>
                <a:cs typeface="B Titr" panose="00000700000000000000" pitchFamily="2" charset="-78"/>
              </a:rPr>
              <a:t>تملیک</a:t>
            </a:r>
            <a:endParaRPr lang="en-US" dirty="0">
              <a:solidFill>
                <a:srgbClr val="00B050"/>
              </a:solidFill>
              <a:cs typeface="B Titr" panose="00000700000000000000" pitchFamily="2" charset="-78"/>
            </a:endParaRPr>
          </a:p>
        </p:txBody>
      </p:sp>
      <p:sp>
        <p:nvSpPr>
          <p:cNvPr id="3" name="Content Placeholder 2"/>
          <p:cNvSpPr>
            <a:spLocks noGrp="1"/>
          </p:cNvSpPr>
          <p:nvPr>
            <p:ph idx="1"/>
          </p:nvPr>
        </p:nvSpPr>
        <p:spPr/>
        <p:txBody>
          <a:bodyPr/>
          <a:lstStyle/>
          <a:p>
            <a:pPr algn="r" rtl="1">
              <a:buFont typeface="Wingdings" panose="05000000000000000000" pitchFamily="2" charset="2"/>
              <a:buChar char="ü"/>
            </a:pPr>
            <a:r>
              <a:rPr lang="fa-IR" dirty="0" smtClean="0">
                <a:solidFill>
                  <a:srgbClr val="00B050"/>
                </a:solidFill>
                <a:cs typeface="B Nazanin" panose="00000400000000000000" pitchFamily="2" charset="-78"/>
              </a:rPr>
              <a:t> عقد اجاره ای است که در آن شرط می شود </a:t>
            </a:r>
            <a:r>
              <a:rPr lang="fa-IR" dirty="0" err="1" smtClean="0">
                <a:solidFill>
                  <a:srgbClr val="00B050"/>
                </a:solidFill>
                <a:cs typeface="B Nazanin" panose="00000400000000000000" pitchFamily="2" charset="-78"/>
              </a:rPr>
              <a:t>مستأجر</a:t>
            </a:r>
            <a:r>
              <a:rPr lang="fa-IR" dirty="0" smtClean="0">
                <a:solidFill>
                  <a:srgbClr val="00B050"/>
                </a:solidFill>
                <a:cs typeface="B Nazanin" panose="00000400000000000000" pitchFamily="2" charset="-78"/>
              </a:rPr>
              <a:t> در پایان مدت اجاره و در صورت عمل به شرایط مندرج در قرارداد عین مورد اجاره را مالک گردد</a:t>
            </a:r>
          </a:p>
          <a:p>
            <a:pPr algn="r" rtl="1">
              <a:buFont typeface="Wingdings" panose="05000000000000000000" pitchFamily="2" charset="2"/>
              <a:buChar char="ü"/>
            </a:pPr>
            <a:r>
              <a:rPr lang="fa-IR" dirty="0">
                <a:solidFill>
                  <a:srgbClr val="00B050"/>
                </a:solidFill>
                <a:cs typeface="B Nazanin" panose="00000400000000000000" pitchFamily="2" charset="-78"/>
              </a:rPr>
              <a:t> </a:t>
            </a:r>
            <a:r>
              <a:rPr lang="fa-IR" dirty="0" smtClean="0">
                <a:solidFill>
                  <a:srgbClr val="00B050"/>
                </a:solidFill>
                <a:cs typeface="B Nazanin" panose="00000400000000000000" pitchFamily="2" charset="-78"/>
              </a:rPr>
              <a:t>اجرای این قرارداد متضمن سه مرحله است </a:t>
            </a:r>
          </a:p>
          <a:p>
            <a:pPr marL="0" indent="0" algn="r" rtl="1">
              <a:buNone/>
            </a:pPr>
            <a:r>
              <a:rPr lang="fa-IR" dirty="0" smtClean="0">
                <a:solidFill>
                  <a:srgbClr val="00B050"/>
                </a:solidFill>
                <a:cs typeface="B Nazanin" panose="00000400000000000000" pitchFamily="2" charset="-78"/>
              </a:rPr>
              <a:t>   الف ) بانک سرمایه مورد نیاز مشتری را خریداری می کند ب) این سرمایه را برای مدت </a:t>
            </a:r>
            <a:r>
              <a:rPr lang="fa-IR" dirty="0" err="1" smtClean="0">
                <a:solidFill>
                  <a:srgbClr val="00B050"/>
                </a:solidFill>
                <a:cs typeface="B Nazanin" panose="00000400000000000000" pitchFamily="2" charset="-78"/>
              </a:rPr>
              <a:t>معلومی</a:t>
            </a:r>
            <a:r>
              <a:rPr lang="fa-IR" dirty="0" smtClean="0">
                <a:solidFill>
                  <a:srgbClr val="00B050"/>
                </a:solidFill>
                <a:cs typeface="B Nazanin" panose="00000400000000000000" pitchFamily="2" charset="-78"/>
              </a:rPr>
              <a:t> به مشتری اجاره 	می دهد ج ) پس از پایان مدت اجاره منزل را به مالکیت </a:t>
            </a:r>
            <a:r>
              <a:rPr lang="fa-IR" dirty="0" err="1" smtClean="0">
                <a:solidFill>
                  <a:srgbClr val="00B050"/>
                </a:solidFill>
                <a:cs typeface="B Nazanin" panose="00000400000000000000" pitchFamily="2" charset="-78"/>
              </a:rPr>
              <a:t>مستأجر</a:t>
            </a:r>
            <a:r>
              <a:rPr lang="fa-IR" dirty="0" smtClean="0">
                <a:solidFill>
                  <a:srgbClr val="00B050"/>
                </a:solidFill>
                <a:cs typeface="B Nazanin" panose="00000400000000000000" pitchFamily="2" charset="-78"/>
              </a:rPr>
              <a:t> در می آورد</a:t>
            </a:r>
          </a:p>
          <a:p>
            <a:pPr algn="r" rtl="1">
              <a:buFont typeface="Wingdings" panose="05000000000000000000" pitchFamily="2" charset="2"/>
              <a:buChar char="ü"/>
            </a:pPr>
            <a:r>
              <a:rPr lang="fa-IR" dirty="0" smtClean="0">
                <a:solidFill>
                  <a:srgbClr val="00B050"/>
                </a:solidFill>
                <a:cs typeface="B Nazanin" panose="00000400000000000000" pitchFamily="2" charset="-78"/>
              </a:rPr>
              <a:t> بانک اجاره بها را بر حسب قیمت خرید منزل و سود مورد نظر خود تعیین می کند</a:t>
            </a:r>
          </a:p>
          <a:p>
            <a:pPr algn="r" rtl="1">
              <a:buFont typeface="Wingdings" panose="05000000000000000000" pitchFamily="2" charset="2"/>
              <a:buChar char="ü"/>
            </a:pPr>
            <a:r>
              <a:rPr lang="fa-IR" dirty="0">
                <a:solidFill>
                  <a:srgbClr val="00B050"/>
                </a:solidFill>
                <a:cs typeface="B Nazanin" panose="00000400000000000000" pitchFamily="2" charset="-78"/>
              </a:rPr>
              <a:t> </a:t>
            </a:r>
            <a:r>
              <a:rPr lang="fa-IR" dirty="0" smtClean="0">
                <a:solidFill>
                  <a:srgbClr val="00B050"/>
                </a:solidFill>
                <a:cs typeface="B Nazanin" panose="00000400000000000000" pitchFamily="2" charset="-78"/>
              </a:rPr>
              <a:t>در این قرارداد اگر مشتری به تعهدات خود عمل نکند سرمایه در مالکیت بانک باقی می ماند و در این مدت تضمین صد در صد سرمایه برای بانک وجود دارد </a:t>
            </a:r>
          </a:p>
          <a:p>
            <a:pPr algn="r" rtl="1">
              <a:buFont typeface="Wingdings" panose="05000000000000000000" pitchFamily="2" charset="2"/>
              <a:buChar char="ü"/>
            </a:pPr>
            <a:r>
              <a:rPr lang="fa-IR" dirty="0">
                <a:solidFill>
                  <a:srgbClr val="00B050"/>
                </a:solidFill>
                <a:cs typeface="B Nazanin" panose="00000400000000000000" pitchFamily="2" charset="-78"/>
              </a:rPr>
              <a:t> </a:t>
            </a:r>
            <a:r>
              <a:rPr lang="fa-IR" dirty="0" smtClean="0">
                <a:solidFill>
                  <a:srgbClr val="00B050"/>
                </a:solidFill>
                <a:cs typeface="B Nazanin" panose="00000400000000000000" pitchFamily="2" charset="-78"/>
              </a:rPr>
              <a:t>اگر در این مدت سرمایه تلف شود خسارت بر عهده مالک ( بانک ) است</a:t>
            </a:r>
            <a:endParaRPr lang="en-US" dirty="0">
              <a:solidFill>
                <a:srgbClr val="00B050"/>
              </a:solidFill>
              <a:cs typeface="B Nazanin" panose="00000400000000000000" pitchFamily="2" charset="-78"/>
            </a:endParaRPr>
          </a:p>
        </p:txBody>
      </p:sp>
    </p:spTree>
    <p:extLst>
      <p:ext uri="{BB962C8B-B14F-4D97-AF65-F5344CB8AC3E}">
        <p14:creationId xmlns:p14="http://schemas.microsoft.com/office/powerpoint/2010/main" val="12115872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2192000" cy="5808371"/>
          </a:xfrm>
        </p:spPr>
      </p:pic>
      <p:sp>
        <p:nvSpPr>
          <p:cNvPr id="7" name="Rectangle 6"/>
          <p:cNvSpPr/>
          <p:nvPr/>
        </p:nvSpPr>
        <p:spPr>
          <a:xfrm>
            <a:off x="0" y="5834130"/>
            <a:ext cx="12192000" cy="102387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a-IR" sz="5400" dirty="0" smtClean="0">
                <a:solidFill>
                  <a:schemeClr val="accent6"/>
                </a:solidFill>
                <a:cs typeface="B Titr" panose="00000700000000000000" pitchFamily="2" charset="-78"/>
              </a:rPr>
              <a:t>با تشکر از توجه و شکیبایی شما</a:t>
            </a:r>
            <a:endParaRPr lang="en-US" sz="5400" dirty="0">
              <a:solidFill>
                <a:schemeClr val="accent6"/>
              </a:solidFill>
              <a:cs typeface="B Titr" panose="00000700000000000000" pitchFamily="2" charset="-78"/>
            </a:endParaRPr>
          </a:p>
        </p:txBody>
      </p:sp>
    </p:spTree>
    <p:extLst>
      <p:ext uri="{BB962C8B-B14F-4D97-AF65-F5344CB8AC3E}">
        <p14:creationId xmlns:p14="http://schemas.microsoft.com/office/powerpoint/2010/main" val="3858428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5400" dirty="0" smtClean="0">
                <a:solidFill>
                  <a:schemeClr val="accent2"/>
                </a:solidFill>
                <a:cs typeface="B Titr" panose="00000700000000000000" pitchFamily="2" charset="-78"/>
              </a:rPr>
              <a:t>منابع</a:t>
            </a:r>
            <a:endParaRPr lang="en-US" sz="5400" dirty="0">
              <a:solidFill>
                <a:schemeClr val="accent2"/>
              </a:solidFill>
              <a:cs typeface="B Titr" panose="00000700000000000000" pitchFamily="2" charset="-78"/>
            </a:endParaRPr>
          </a:p>
        </p:txBody>
      </p:sp>
      <p:sp>
        <p:nvSpPr>
          <p:cNvPr id="3" name="Content Placeholder 2"/>
          <p:cNvSpPr>
            <a:spLocks noGrp="1"/>
          </p:cNvSpPr>
          <p:nvPr>
            <p:ph idx="1"/>
          </p:nvPr>
        </p:nvSpPr>
        <p:spPr/>
        <p:txBody>
          <a:bodyPr/>
          <a:lstStyle/>
          <a:p>
            <a:pPr algn="r" rtl="1">
              <a:buFont typeface="Wingdings" panose="05000000000000000000" pitchFamily="2" charset="2"/>
              <a:buChar char="ü"/>
            </a:pPr>
            <a:r>
              <a:rPr lang="fa-IR" dirty="0" smtClean="0">
                <a:solidFill>
                  <a:schemeClr val="accent2"/>
                </a:solidFill>
              </a:rPr>
              <a:t> مبانی فقهی اقتصاد اسلامی / محمد مهدی </a:t>
            </a:r>
            <a:r>
              <a:rPr lang="fa-IR" dirty="0" err="1" smtClean="0">
                <a:solidFill>
                  <a:schemeClr val="accent2"/>
                </a:solidFill>
              </a:rPr>
              <a:t>کرمی</a:t>
            </a:r>
            <a:r>
              <a:rPr lang="fa-IR" dirty="0" smtClean="0">
                <a:solidFill>
                  <a:schemeClr val="accent2"/>
                </a:solidFill>
              </a:rPr>
              <a:t>، محمد </a:t>
            </a:r>
            <a:r>
              <a:rPr lang="fa-IR" dirty="0" err="1" smtClean="0">
                <a:solidFill>
                  <a:schemeClr val="accent2"/>
                </a:solidFill>
              </a:rPr>
              <a:t>پورمند</a:t>
            </a:r>
            <a:r>
              <a:rPr lang="fa-IR" dirty="0" smtClean="0">
                <a:solidFill>
                  <a:schemeClr val="accent2"/>
                </a:solidFill>
              </a:rPr>
              <a:t> / انتظارات سمت</a:t>
            </a:r>
          </a:p>
          <a:p>
            <a:pPr algn="r" rtl="1">
              <a:buFont typeface="Wingdings" panose="05000000000000000000" pitchFamily="2" charset="2"/>
              <a:buChar char="ü"/>
            </a:pPr>
            <a:r>
              <a:rPr lang="fa-IR" dirty="0">
                <a:solidFill>
                  <a:schemeClr val="accent2"/>
                </a:solidFill>
              </a:rPr>
              <a:t> </a:t>
            </a:r>
            <a:r>
              <a:rPr lang="fa-IR" dirty="0" smtClean="0">
                <a:solidFill>
                  <a:schemeClr val="accent2"/>
                </a:solidFill>
              </a:rPr>
              <a:t>اقتصاد پول بانکداری و بازارهای مالی / </a:t>
            </a:r>
            <a:r>
              <a:rPr lang="fa-IR" dirty="0" err="1" smtClean="0">
                <a:solidFill>
                  <a:schemeClr val="accent2"/>
                </a:solidFill>
              </a:rPr>
              <a:t>فردریک</a:t>
            </a:r>
            <a:r>
              <a:rPr lang="fa-IR" dirty="0" smtClean="0">
                <a:solidFill>
                  <a:schemeClr val="accent2"/>
                </a:solidFill>
              </a:rPr>
              <a:t> اس مشکین / ترجمه دکتر حسین </a:t>
            </a:r>
            <a:r>
              <a:rPr lang="fa-IR" dirty="0" err="1" smtClean="0">
                <a:solidFill>
                  <a:schemeClr val="accent2"/>
                </a:solidFill>
              </a:rPr>
              <a:t>قضاوی</a:t>
            </a:r>
            <a:r>
              <a:rPr lang="fa-IR" dirty="0" smtClean="0">
                <a:solidFill>
                  <a:schemeClr val="accent2"/>
                </a:solidFill>
              </a:rPr>
              <a:t> / مؤسسه آموزش عالی بانکداری ایران</a:t>
            </a:r>
          </a:p>
          <a:p>
            <a:pPr algn="r" rtl="1">
              <a:buFont typeface="Wingdings" panose="05000000000000000000" pitchFamily="2" charset="2"/>
              <a:buChar char="ü"/>
            </a:pPr>
            <a:r>
              <a:rPr lang="fa-IR" dirty="0">
                <a:solidFill>
                  <a:schemeClr val="accent2"/>
                </a:solidFill>
              </a:rPr>
              <a:t> </a:t>
            </a:r>
            <a:r>
              <a:rPr lang="fa-IR" dirty="0" smtClean="0">
                <a:solidFill>
                  <a:schemeClr val="accent2"/>
                </a:solidFill>
              </a:rPr>
              <a:t>سایت اینترنتی  </a:t>
            </a:r>
            <a:r>
              <a:rPr lang="en-US" dirty="0">
                <a:solidFill>
                  <a:schemeClr val="accent2"/>
                </a:solidFill>
              </a:rPr>
              <a:t>http://www.encyclopaediaislamica.com/madkhal2.php?sid=2876</a:t>
            </a:r>
          </a:p>
          <a:p>
            <a:pPr marL="0" indent="0" algn="r" rtl="1">
              <a:buNone/>
            </a:pPr>
            <a:endParaRPr lang="fa-IR" dirty="0" smtClean="0">
              <a:solidFill>
                <a:schemeClr val="accent2"/>
              </a:solidFill>
            </a:endParaRPr>
          </a:p>
          <a:p>
            <a:pPr marL="0" indent="0" algn="r" rtl="1">
              <a:buNone/>
            </a:pPr>
            <a:endParaRPr lang="fa-IR" dirty="0" smtClean="0">
              <a:solidFill>
                <a:schemeClr val="accent2"/>
              </a:solidFill>
            </a:endParaRPr>
          </a:p>
          <a:p>
            <a:pPr marL="0" indent="0" algn="r" rtl="1">
              <a:buNone/>
            </a:pPr>
            <a:endParaRPr lang="en-US" dirty="0">
              <a:solidFill>
                <a:schemeClr val="accent2"/>
              </a:solidFill>
            </a:endParaRPr>
          </a:p>
        </p:txBody>
      </p:sp>
    </p:spTree>
    <p:extLst>
      <p:ext uri="{BB962C8B-B14F-4D97-AF65-F5344CB8AC3E}">
        <p14:creationId xmlns:p14="http://schemas.microsoft.com/office/powerpoint/2010/main" val="1026792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00B050"/>
                </a:solidFill>
                <a:cs typeface="B Titr" panose="00000700000000000000" pitchFamily="2" charset="-78"/>
              </a:rPr>
              <a:t>نظام مالی در اقتصاد اسلامی</a:t>
            </a:r>
            <a:endParaRPr lang="en-US" dirty="0">
              <a:solidFill>
                <a:srgbClr val="00B050"/>
              </a:solidFill>
              <a:cs typeface="B Titr" panose="00000700000000000000" pitchFamily="2" charset="-78"/>
            </a:endParaRPr>
          </a:p>
        </p:txBody>
      </p:sp>
      <p:sp>
        <p:nvSpPr>
          <p:cNvPr id="3" name="Content Placeholder 2"/>
          <p:cNvSpPr>
            <a:spLocks noGrp="1"/>
          </p:cNvSpPr>
          <p:nvPr>
            <p:ph idx="1"/>
          </p:nvPr>
        </p:nvSpPr>
        <p:spPr/>
        <p:txBody>
          <a:bodyPr>
            <a:noAutofit/>
          </a:bodyPr>
          <a:lstStyle/>
          <a:p>
            <a:pPr algn="r" rtl="1">
              <a:buFont typeface="Wingdings" panose="05000000000000000000" pitchFamily="2" charset="2"/>
              <a:buChar char="ü"/>
            </a:pPr>
            <a:r>
              <a:rPr lang="fa-IR" sz="2000" i="1" dirty="0" smtClean="0">
                <a:solidFill>
                  <a:srgbClr val="00B050"/>
                </a:solidFill>
                <a:cs typeface="B Nazanin" panose="00000400000000000000" pitchFamily="2" charset="-78"/>
              </a:rPr>
              <a:t>در نظام مالی اسلامی مانند سایر نظام ها از ابزارهایی استفاده می شود که مهمترین آنها پول و بازارهای مالی است</a:t>
            </a:r>
          </a:p>
          <a:p>
            <a:pPr algn="r" rtl="1">
              <a:buFont typeface="Wingdings" panose="05000000000000000000" pitchFamily="2" charset="2"/>
              <a:buChar char="ü"/>
            </a:pPr>
            <a:endParaRPr lang="fa-IR" sz="2000" i="1" dirty="0" smtClean="0">
              <a:solidFill>
                <a:srgbClr val="00B050"/>
              </a:solidFill>
              <a:cs typeface="B Nazanin" panose="00000400000000000000" pitchFamily="2" charset="-78"/>
            </a:endParaRPr>
          </a:p>
          <a:p>
            <a:pPr algn="r" rtl="1">
              <a:buFont typeface="Wingdings" panose="05000000000000000000" pitchFamily="2" charset="2"/>
              <a:buChar char="ü"/>
            </a:pPr>
            <a:r>
              <a:rPr lang="fa-IR" sz="2000" i="1" dirty="0" smtClean="0">
                <a:solidFill>
                  <a:srgbClr val="00B050"/>
                </a:solidFill>
                <a:cs typeface="B Nazanin" panose="00000400000000000000" pitchFamily="2" charset="-78"/>
              </a:rPr>
              <a:t>در این نظام واسطه های مالی بر اساس مقررات و چارچوب حقوقی که فقه اسلامی به آن پرداخته عمل می کنند</a:t>
            </a:r>
          </a:p>
          <a:p>
            <a:pPr algn="r" rtl="1">
              <a:buFont typeface="Wingdings" panose="05000000000000000000" pitchFamily="2" charset="2"/>
              <a:buChar char="ü"/>
            </a:pPr>
            <a:endParaRPr lang="fa-IR" sz="2000" i="1" dirty="0" smtClean="0">
              <a:solidFill>
                <a:srgbClr val="00B050"/>
              </a:solidFill>
              <a:cs typeface="B Nazanin" panose="00000400000000000000" pitchFamily="2" charset="-78"/>
            </a:endParaRPr>
          </a:p>
          <a:p>
            <a:pPr algn="r" rtl="1">
              <a:buFont typeface="Wingdings" panose="05000000000000000000" pitchFamily="2" charset="2"/>
              <a:buChar char="ü"/>
            </a:pPr>
            <a:r>
              <a:rPr lang="fa-IR" sz="2000" i="1" dirty="0" smtClean="0">
                <a:solidFill>
                  <a:srgbClr val="00B050"/>
                </a:solidFill>
                <a:cs typeface="B Nazanin" panose="00000400000000000000" pitchFamily="2" charset="-78"/>
              </a:rPr>
              <a:t>از تفاوت های آشکار آن با سایر نظام ها پایه ی حرکت آن است</a:t>
            </a:r>
          </a:p>
          <a:p>
            <a:pPr algn="r" rtl="1">
              <a:buFont typeface="Wingdings" panose="05000000000000000000" pitchFamily="2" charset="2"/>
              <a:buChar char="ü"/>
            </a:pPr>
            <a:endParaRPr lang="fa-IR" sz="2000" i="1" dirty="0" smtClean="0">
              <a:solidFill>
                <a:srgbClr val="00B050"/>
              </a:solidFill>
              <a:cs typeface="B Nazanin" panose="00000400000000000000" pitchFamily="2" charset="-78"/>
            </a:endParaRPr>
          </a:p>
          <a:p>
            <a:pPr algn="r" rtl="1">
              <a:buFont typeface="Wingdings" panose="05000000000000000000" pitchFamily="2" charset="2"/>
              <a:buChar char="ü"/>
            </a:pPr>
            <a:r>
              <a:rPr lang="fa-IR" sz="2000" i="1" dirty="0" smtClean="0">
                <a:solidFill>
                  <a:srgbClr val="00B050"/>
                </a:solidFill>
                <a:cs typeface="B Nazanin" panose="00000400000000000000" pitchFamily="2" charset="-78"/>
              </a:rPr>
              <a:t>در نظام های مالی مبتنی بر مکتب سرمایه داری پایه حرکت سیستم مالی بر نرخ بهره انواع بدهی ها استوار است</a:t>
            </a:r>
          </a:p>
          <a:p>
            <a:pPr algn="r" rtl="1">
              <a:buFont typeface="Wingdings" panose="05000000000000000000" pitchFamily="2" charset="2"/>
              <a:buChar char="ü"/>
            </a:pPr>
            <a:endParaRPr lang="fa-IR" sz="2000" i="1" dirty="0" smtClean="0">
              <a:solidFill>
                <a:srgbClr val="00B050"/>
              </a:solidFill>
              <a:cs typeface="B Nazanin" panose="00000400000000000000" pitchFamily="2" charset="-78"/>
            </a:endParaRPr>
          </a:p>
          <a:p>
            <a:pPr algn="r" rtl="1">
              <a:buFont typeface="Wingdings" panose="05000000000000000000" pitchFamily="2" charset="2"/>
              <a:buChar char="ü"/>
            </a:pPr>
            <a:r>
              <a:rPr lang="fa-IR" sz="2000" i="1" dirty="0" smtClean="0">
                <a:solidFill>
                  <a:srgbClr val="00B050"/>
                </a:solidFill>
                <a:cs typeface="B Nazanin" panose="00000400000000000000" pitchFamily="2" charset="-78"/>
              </a:rPr>
              <a:t>در نظام مالی اسلامی به علت تحریم ربا  سیستم مالی بر پایه ی نرخ بازدهی از سرمایه گذاری ها  منابع مالی را جذب و تجهیز می کند</a:t>
            </a:r>
            <a:endParaRPr lang="en-US" sz="2000" i="1" dirty="0">
              <a:solidFill>
                <a:srgbClr val="00B050"/>
              </a:solidFill>
              <a:cs typeface="B Nazanin" panose="00000400000000000000" pitchFamily="2" charset="-78"/>
            </a:endParaRPr>
          </a:p>
        </p:txBody>
      </p:sp>
    </p:spTree>
    <p:extLst>
      <p:ext uri="{BB962C8B-B14F-4D97-AF65-F5344CB8AC3E}">
        <p14:creationId xmlns:p14="http://schemas.microsoft.com/office/powerpoint/2010/main" val="3517330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p:cTn id="39"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8479" y="777252"/>
            <a:ext cx="8610600" cy="1293028"/>
          </a:xfrm>
        </p:spPr>
        <p:txBody>
          <a:bodyPr>
            <a:normAutofit/>
          </a:bodyPr>
          <a:lstStyle/>
          <a:p>
            <a:pPr algn="ctr"/>
            <a:r>
              <a:rPr lang="fa-IR" sz="4800" b="1" dirty="0" smtClean="0">
                <a:solidFill>
                  <a:srgbClr val="00B0F0"/>
                </a:solidFill>
                <a:cs typeface="B Titr" panose="00000700000000000000" pitchFamily="2" charset="-78"/>
              </a:rPr>
              <a:t>پول</a:t>
            </a:r>
            <a:endParaRPr lang="en-US" sz="4800" b="1" dirty="0">
              <a:solidFill>
                <a:srgbClr val="00B0F0"/>
              </a:solidFill>
              <a:cs typeface="B Titr" panose="00000700000000000000" pitchFamily="2" charset="-78"/>
            </a:endParaRPr>
          </a:p>
        </p:txBody>
      </p:sp>
      <p:sp>
        <p:nvSpPr>
          <p:cNvPr id="3" name="Content Placeholder 2"/>
          <p:cNvSpPr>
            <a:spLocks noGrp="1"/>
          </p:cNvSpPr>
          <p:nvPr>
            <p:ph idx="1"/>
          </p:nvPr>
        </p:nvSpPr>
        <p:spPr/>
        <p:txBody>
          <a:bodyPr/>
          <a:lstStyle/>
          <a:p>
            <a:pPr algn="r" rtl="1">
              <a:buFont typeface="Wingdings" panose="05000000000000000000" pitchFamily="2" charset="2"/>
              <a:buChar char="ü"/>
            </a:pPr>
            <a:r>
              <a:rPr lang="fa-IR" dirty="0" smtClean="0">
                <a:solidFill>
                  <a:srgbClr val="00B0F0"/>
                </a:solidFill>
              </a:rPr>
              <a:t>پول وسیله ای برای تسهیل و گسترش مبادلات است و موجب تقسیم کار و تخصصی شدن تولیدات می گردد</a:t>
            </a:r>
          </a:p>
          <a:p>
            <a:pPr marL="0" indent="0" algn="r" rtl="1">
              <a:buNone/>
            </a:pPr>
            <a:endParaRPr lang="fa-IR" dirty="0" smtClean="0">
              <a:solidFill>
                <a:srgbClr val="00B0F0"/>
              </a:solidFill>
            </a:endParaRPr>
          </a:p>
          <a:p>
            <a:pPr marL="0" indent="0" algn="r" rtl="1">
              <a:buNone/>
            </a:pPr>
            <a:endParaRPr lang="fa-IR" dirty="0" smtClean="0">
              <a:solidFill>
                <a:srgbClr val="00B0F0"/>
              </a:solidFill>
            </a:endParaRPr>
          </a:p>
          <a:p>
            <a:pPr algn="r" rtl="1">
              <a:buFont typeface="Wingdings" panose="05000000000000000000" pitchFamily="2" charset="2"/>
              <a:buChar char="ü"/>
            </a:pPr>
            <a:r>
              <a:rPr lang="fa-IR" dirty="0" smtClean="0">
                <a:solidFill>
                  <a:srgbClr val="00B0F0"/>
                </a:solidFill>
              </a:rPr>
              <a:t>پول های الکترونیکی باعث به وجود آمدن تسهیلات بیشتری در پرداخت ها و دریافت ها پولی می شود</a:t>
            </a:r>
          </a:p>
          <a:p>
            <a:pPr marL="0" indent="0" algn="r" rtl="1">
              <a:buNone/>
            </a:pPr>
            <a:endParaRPr lang="fa-IR" dirty="0" smtClean="0">
              <a:solidFill>
                <a:srgbClr val="00B0F0"/>
              </a:solidFill>
            </a:endParaRPr>
          </a:p>
          <a:p>
            <a:pPr marL="0" indent="0" algn="r" rtl="1">
              <a:buNone/>
            </a:pPr>
            <a:endParaRPr lang="fa-IR" dirty="0" smtClean="0">
              <a:solidFill>
                <a:srgbClr val="00B0F0"/>
              </a:solidFill>
            </a:endParaRPr>
          </a:p>
          <a:p>
            <a:pPr algn="r" rtl="1">
              <a:buFont typeface="Wingdings" panose="05000000000000000000" pitchFamily="2" charset="2"/>
              <a:buChar char="ü"/>
            </a:pPr>
            <a:r>
              <a:rPr lang="fa-IR" dirty="0" smtClean="0">
                <a:solidFill>
                  <a:srgbClr val="00B0F0"/>
                </a:solidFill>
              </a:rPr>
              <a:t>شناخت دقیق ماهیت پول از این جهت اهمیت می یابد که عرضه ی آسان و ایجاد اعتبارات بانکی گوناگون و گسترده می تواند باعث بروز بحران و مشکلات اقتصادی  در صورت بی توجهی به آنها می شود</a:t>
            </a:r>
          </a:p>
        </p:txBody>
      </p:sp>
    </p:spTree>
    <p:extLst>
      <p:ext uri="{BB962C8B-B14F-4D97-AF65-F5344CB8AC3E}">
        <p14:creationId xmlns:p14="http://schemas.microsoft.com/office/powerpoint/2010/main" val="1741166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2000"/>
                                        <p:tgtEl>
                                          <p:spTgt spid="3">
                                            <p:txEl>
                                              <p:pRg st="3" end="3"/>
                                            </p:txEl>
                                          </p:spTgt>
                                        </p:tgtEl>
                                      </p:cBhvr>
                                    </p:animEffect>
                                    <p:anim calcmode="lin" valueType="num">
                                      <p:cBhvr>
                                        <p:cTn id="15"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2000"/>
                                        <p:tgtEl>
                                          <p:spTgt spid="3">
                                            <p:txEl>
                                              <p:pRg st="6" end="6"/>
                                            </p:txEl>
                                          </p:spTgt>
                                        </p:tgtEl>
                                      </p:cBhvr>
                                    </p:animEffect>
                                    <p:anim calcmode="lin" valueType="num">
                                      <p:cBhvr>
                                        <p:cTn id="22"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i="1" dirty="0" smtClean="0">
                <a:solidFill>
                  <a:srgbClr val="FF0000"/>
                </a:solidFill>
                <a:cs typeface="B Titr" panose="00000700000000000000" pitchFamily="2" charset="-78"/>
              </a:rPr>
              <a:t>تعریف پول</a:t>
            </a:r>
            <a:endParaRPr lang="en-US" i="1" dirty="0">
              <a:solidFill>
                <a:srgbClr val="FF0000"/>
              </a:solidFill>
              <a:cs typeface="B Titr" panose="00000700000000000000" pitchFamily="2" charset="-78"/>
            </a:endParaRPr>
          </a:p>
        </p:txBody>
      </p:sp>
      <p:sp>
        <p:nvSpPr>
          <p:cNvPr id="3" name="Content Placeholder 2"/>
          <p:cNvSpPr>
            <a:spLocks noGrp="1"/>
          </p:cNvSpPr>
          <p:nvPr>
            <p:ph idx="1"/>
          </p:nvPr>
        </p:nvSpPr>
        <p:spPr/>
        <p:txBody>
          <a:bodyPr/>
          <a:lstStyle/>
          <a:p>
            <a:pPr marL="0" indent="0" algn="r" rtl="1">
              <a:buNone/>
            </a:pPr>
            <a:endParaRPr lang="en-US" dirty="0"/>
          </a:p>
        </p:txBody>
      </p:sp>
      <p:sp>
        <p:nvSpPr>
          <p:cNvPr id="4" name="Oval 3"/>
          <p:cNvSpPr/>
          <p:nvPr/>
        </p:nvSpPr>
        <p:spPr>
          <a:xfrm>
            <a:off x="7200900" y="2923504"/>
            <a:ext cx="2807594" cy="17901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sz="2800" b="1" i="1" dirty="0" smtClean="0">
                <a:cs typeface="B Titr" panose="00000700000000000000" pitchFamily="2" charset="-78"/>
              </a:rPr>
              <a:t>پول کالایی</a:t>
            </a:r>
            <a:endParaRPr lang="en-US" sz="2800" b="1" i="1" dirty="0">
              <a:cs typeface="B Titr" panose="00000700000000000000" pitchFamily="2" charset="-78"/>
            </a:endParaRPr>
          </a:p>
        </p:txBody>
      </p:sp>
      <p:sp>
        <p:nvSpPr>
          <p:cNvPr id="5" name="Oval 4"/>
          <p:cNvSpPr/>
          <p:nvPr/>
        </p:nvSpPr>
        <p:spPr>
          <a:xfrm>
            <a:off x="2253803" y="2923504"/>
            <a:ext cx="2962141" cy="17901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sz="3200" dirty="0" smtClean="0">
                <a:cs typeface="B Titr" panose="00000700000000000000" pitchFamily="2" charset="-78"/>
              </a:rPr>
              <a:t>پول اعتباری</a:t>
            </a:r>
            <a:endParaRPr lang="en-US" sz="3200" dirty="0">
              <a:cs typeface="B Titr" panose="00000700000000000000" pitchFamily="2" charset="-78"/>
            </a:endParaRPr>
          </a:p>
        </p:txBody>
      </p:sp>
    </p:spTree>
    <p:extLst>
      <p:ext uri="{BB962C8B-B14F-4D97-AF65-F5344CB8AC3E}">
        <p14:creationId xmlns:p14="http://schemas.microsoft.com/office/powerpoint/2010/main" val="4097498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FF00"/>
                </a:solidFill>
                <a:cs typeface="B Titr" panose="00000700000000000000" pitchFamily="2" charset="-78"/>
              </a:rPr>
              <a:t>پول کالایی</a:t>
            </a:r>
            <a:endParaRPr lang="en-US" dirty="0">
              <a:solidFill>
                <a:srgbClr val="FFFF00"/>
              </a:solidFill>
              <a:cs typeface="B Titr" panose="00000700000000000000" pitchFamily="2" charset="-78"/>
            </a:endParaRPr>
          </a:p>
        </p:txBody>
      </p:sp>
      <p:sp>
        <p:nvSpPr>
          <p:cNvPr id="3" name="Content Placeholder 2"/>
          <p:cNvSpPr>
            <a:spLocks noGrp="1"/>
          </p:cNvSpPr>
          <p:nvPr>
            <p:ph idx="1"/>
          </p:nvPr>
        </p:nvSpPr>
        <p:spPr/>
        <p:txBody>
          <a:bodyPr/>
          <a:lstStyle/>
          <a:p>
            <a:pPr algn="r" rtl="1">
              <a:buFont typeface="Wingdings" panose="05000000000000000000" pitchFamily="2" charset="2"/>
              <a:buChar char="ü"/>
            </a:pPr>
            <a:r>
              <a:rPr lang="fa-IR" dirty="0" smtClean="0">
                <a:solidFill>
                  <a:srgbClr val="FFFF00"/>
                </a:solidFill>
                <a:cs typeface="B Nazanin" panose="00000400000000000000" pitchFamily="2" charset="-78"/>
              </a:rPr>
              <a:t> پول کالایی به عنوان راه کاری برای غلبه بر مشکلات </a:t>
            </a:r>
            <a:r>
              <a:rPr lang="fa-IR" dirty="0" err="1" smtClean="0">
                <a:solidFill>
                  <a:srgbClr val="FFFF00"/>
                </a:solidFill>
                <a:cs typeface="B Nazanin" panose="00000400000000000000" pitchFamily="2" charset="-78"/>
              </a:rPr>
              <a:t>معادلات</a:t>
            </a:r>
            <a:r>
              <a:rPr lang="fa-IR" dirty="0" smtClean="0">
                <a:solidFill>
                  <a:srgbClr val="FFFF00"/>
                </a:solidFill>
                <a:cs typeface="B Nazanin" panose="00000400000000000000" pitchFamily="2" charset="-78"/>
              </a:rPr>
              <a:t> </a:t>
            </a:r>
            <a:r>
              <a:rPr lang="fa-IR" dirty="0" err="1" smtClean="0">
                <a:solidFill>
                  <a:srgbClr val="FFFF00"/>
                </a:solidFill>
                <a:cs typeface="B Nazanin" panose="00000400000000000000" pitchFamily="2" charset="-78"/>
              </a:rPr>
              <a:t>پایاپای</a:t>
            </a:r>
            <a:r>
              <a:rPr lang="fa-IR" dirty="0" smtClean="0">
                <a:solidFill>
                  <a:srgbClr val="FFFF00"/>
                </a:solidFill>
                <a:cs typeface="B Nazanin" panose="00000400000000000000" pitchFamily="2" charset="-78"/>
              </a:rPr>
              <a:t> و اقتصاد </a:t>
            </a:r>
            <a:r>
              <a:rPr lang="fa-IR" dirty="0" err="1" smtClean="0">
                <a:solidFill>
                  <a:srgbClr val="FFFF00"/>
                </a:solidFill>
                <a:cs typeface="B Nazanin" panose="00000400000000000000" pitchFamily="2" charset="-78"/>
              </a:rPr>
              <a:t>تهاتری</a:t>
            </a:r>
            <a:r>
              <a:rPr lang="fa-IR" dirty="0" smtClean="0">
                <a:solidFill>
                  <a:srgbClr val="FFFF00"/>
                </a:solidFill>
                <a:cs typeface="B Nazanin" panose="00000400000000000000" pitchFamily="2" charset="-78"/>
              </a:rPr>
              <a:t> مطرح شد</a:t>
            </a:r>
          </a:p>
          <a:p>
            <a:pPr marL="0" indent="0" algn="r" rtl="1">
              <a:buNone/>
            </a:pPr>
            <a:endParaRPr lang="fa-IR" dirty="0" smtClean="0">
              <a:solidFill>
                <a:srgbClr val="FFFF00"/>
              </a:solidFill>
              <a:cs typeface="B Nazanin" panose="00000400000000000000" pitchFamily="2" charset="-78"/>
            </a:endParaRPr>
          </a:p>
          <a:p>
            <a:pPr algn="r" rtl="1">
              <a:buFont typeface="Wingdings" panose="05000000000000000000" pitchFamily="2" charset="2"/>
              <a:buChar char="ü"/>
            </a:pPr>
            <a:r>
              <a:rPr lang="fa-IR" dirty="0">
                <a:solidFill>
                  <a:srgbClr val="FFFF00"/>
                </a:solidFill>
                <a:cs typeface="B Nazanin" panose="00000400000000000000" pitchFamily="2" charset="-78"/>
              </a:rPr>
              <a:t>پول کالایی فلزی از سده هشتم پیش از میلاد تا سده چهاردهم رایج </a:t>
            </a:r>
            <a:r>
              <a:rPr lang="fa-IR" dirty="0" smtClean="0">
                <a:solidFill>
                  <a:srgbClr val="FFFF00"/>
                </a:solidFill>
                <a:cs typeface="B Nazanin" panose="00000400000000000000" pitchFamily="2" charset="-78"/>
              </a:rPr>
              <a:t>بود</a:t>
            </a:r>
          </a:p>
          <a:p>
            <a:pPr marL="0" indent="0" algn="r" rtl="1">
              <a:buNone/>
            </a:pPr>
            <a:endParaRPr lang="fa-IR" dirty="0" smtClean="0">
              <a:solidFill>
                <a:srgbClr val="FFFF00"/>
              </a:solidFill>
              <a:cs typeface="B Nazanin" panose="00000400000000000000" pitchFamily="2" charset="-78"/>
            </a:endParaRPr>
          </a:p>
          <a:p>
            <a:pPr algn="r" rtl="1">
              <a:buFont typeface="Wingdings" panose="05000000000000000000" pitchFamily="2" charset="2"/>
              <a:buChar char="ü"/>
            </a:pPr>
            <a:r>
              <a:rPr lang="fa-IR" dirty="0">
                <a:solidFill>
                  <a:srgbClr val="FFFF00"/>
                </a:solidFill>
                <a:cs typeface="B Nazanin" panose="00000400000000000000" pitchFamily="2" charset="-78"/>
              </a:rPr>
              <a:t> </a:t>
            </a:r>
            <a:r>
              <a:rPr lang="fa-IR" dirty="0" smtClean="0">
                <a:solidFill>
                  <a:srgbClr val="FFFF00"/>
                </a:solidFill>
                <a:cs typeface="B Nazanin" panose="00000400000000000000" pitchFamily="2" charset="-78"/>
              </a:rPr>
              <a:t>رایج ترین نوع پول کالایی ، پول کالای فلزی بود</a:t>
            </a:r>
          </a:p>
          <a:p>
            <a:pPr marL="0" indent="0" algn="r" rtl="1">
              <a:buNone/>
            </a:pPr>
            <a:endParaRPr lang="en-US" dirty="0" smtClean="0">
              <a:solidFill>
                <a:srgbClr val="FFFF00"/>
              </a:solidFill>
              <a:cs typeface="B Nazanin" panose="00000400000000000000" pitchFamily="2" charset="-78"/>
            </a:endParaRPr>
          </a:p>
          <a:p>
            <a:pPr algn="r" rtl="1">
              <a:buFont typeface="Wingdings" panose="05000000000000000000" pitchFamily="2" charset="2"/>
              <a:buChar char="ü"/>
            </a:pPr>
            <a:r>
              <a:rPr lang="fa-IR" dirty="0" smtClean="0">
                <a:solidFill>
                  <a:srgbClr val="FFFF00"/>
                </a:solidFill>
                <a:cs typeface="B Nazanin" panose="00000400000000000000" pitchFamily="2" charset="-78"/>
              </a:rPr>
              <a:t>بهترین نمونه ی این پول ها طلا و نقره است </a:t>
            </a:r>
          </a:p>
          <a:p>
            <a:pPr marL="0" indent="0" algn="r" rtl="1">
              <a:buNone/>
            </a:pPr>
            <a:endParaRPr lang="fa-IR" dirty="0" smtClean="0">
              <a:solidFill>
                <a:srgbClr val="FFFF00"/>
              </a:solidFill>
              <a:cs typeface="B Nazanin" panose="00000400000000000000" pitchFamily="2" charset="-78"/>
            </a:endParaRPr>
          </a:p>
          <a:p>
            <a:pPr marL="0" indent="0" algn="r" rtl="1">
              <a:buNone/>
            </a:pPr>
            <a:endParaRPr lang="fa-IR" dirty="0" smtClean="0">
              <a:solidFill>
                <a:srgbClr val="FFFF00"/>
              </a:solidFill>
              <a:cs typeface="B Nazanin" panose="00000400000000000000" pitchFamily="2" charset="-78"/>
            </a:endParaRPr>
          </a:p>
          <a:p>
            <a:pPr marL="0" indent="0" algn="r" rtl="1">
              <a:buNone/>
            </a:pPr>
            <a:endParaRPr lang="fa-IR" dirty="0" smtClean="0">
              <a:solidFill>
                <a:srgbClr val="FFFF00"/>
              </a:solidFill>
              <a:cs typeface="B Nazanin" panose="00000400000000000000" pitchFamily="2" charset="-78"/>
            </a:endParaRPr>
          </a:p>
          <a:p>
            <a:pPr marL="0" indent="0" algn="r" rtl="1">
              <a:buNone/>
            </a:pPr>
            <a:endParaRPr lang="fa-IR" dirty="0" smtClean="0">
              <a:solidFill>
                <a:srgbClr val="FFFF00"/>
              </a:solidFill>
              <a:cs typeface="B Nazanin" panose="00000400000000000000" pitchFamily="2" charset="-78"/>
            </a:endParaRPr>
          </a:p>
          <a:p>
            <a:pPr algn="r" rtl="1">
              <a:buFont typeface="Wingdings" panose="05000000000000000000" pitchFamily="2" charset="2"/>
              <a:buChar char="ü"/>
            </a:pPr>
            <a:endParaRPr lang="en-US" dirty="0">
              <a:solidFill>
                <a:srgbClr val="FFFF00"/>
              </a:solidFill>
              <a:cs typeface="B Nazanin" panose="00000400000000000000" pitchFamily="2" charset="-78"/>
            </a:endParaRPr>
          </a:p>
        </p:txBody>
      </p:sp>
    </p:spTree>
    <p:extLst>
      <p:ext uri="{BB962C8B-B14F-4D97-AF65-F5344CB8AC3E}">
        <p14:creationId xmlns:p14="http://schemas.microsoft.com/office/powerpoint/2010/main" val="2576311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580">
                                          <p:stCondLst>
                                            <p:cond delay="0"/>
                                          </p:stCondLst>
                                        </p:cTn>
                                        <p:tgtEl>
                                          <p:spTgt spid="3">
                                            <p:txEl>
                                              <p:pRg st="4" end="4"/>
                                            </p:txEl>
                                          </p:spTgt>
                                        </p:tgtEl>
                                      </p:cBhvr>
                                    </p:animEffect>
                                    <p:anim calcmode="lin" valueType="num">
                                      <p:cBhvr>
                                        <p:cTn id="4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4" end="4"/>
                                            </p:txEl>
                                          </p:spTgt>
                                        </p:tgtEl>
                                      </p:cBhvr>
                                      <p:to x="100000" y="60000"/>
                                    </p:animScale>
                                    <p:animScale>
                                      <p:cBhvr>
                                        <p:cTn id="50" dur="166" decel="50000">
                                          <p:stCondLst>
                                            <p:cond delay="676"/>
                                          </p:stCondLst>
                                        </p:cTn>
                                        <p:tgtEl>
                                          <p:spTgt spid="3">
                                            <p:txEl>
                                              <p:pRg st="4" end="4"/>
                                            </p:txEl>
                                          </p:spTgt>
                                        </p:tgtEl>
                                      </p:cBhvr>
                                      <p:to x="100000" y="100000"/>
                                    </p:animScale>
                                    <p:animScale>
                                      <p:cBhvr>
                                        <p:cTn id="51" dur="26">
                                          <p:stCondLst>
                                            <p:cond delay="1312"/>
                                          </p:stCondLst>
                                        </p:cTn>
                                        <p:tgtEl>
                                          <p:spTgt spid="3">
                                            <p:txEl>
                                              <p:pRg st="4" end="4"/>
                                            </p:txEl>
                                          </p:spTgt>
                                        </p:tgtEl>
                                      </p:cBhvr>
                                      <p:to x="100000" y="80000"/>
                                    </p:animScale>
                                    <p:animScale>
                                      <p:cBhvr>
                                        <p:cTn id="52" dur="166" decel="50000">
                                          <p:stCondLst>
                                            <p:cond delay="1338"/>
                                          </p:stCondLst>
                                        </p:cTn>
                                        <p:tgtEl>
                                          <p:spTgt spid="3">
                                            <p:txEl>
                                              <p:pRg st="4" end="4"/>
                                            </p:txEl>
                                          </p:spTgt>
                                        </p:tgtEl>
                                      </p:cBhvr>
                                      <p:to x="100000" y="100000"/>
                                    </p:animScale>
                                    <p:animScale>
                                      <p:cBhvr>
                                        <p:cTn id="53" dur="26">
                                          <p:stCondLst>
                                            <p:cond delay="1642"/>
                                          </p:stCondLst>
                                        </p:cTn>
                                        <p:tgtEl>
                                          <p:spTgt spid="3">
                                            <p:txEl>
                                              <p:pRg st="4" end="4"/>
                                            </p:txEl>
                                          </p:spTgt>
                                        </p:tgtEl>
                                      </p:cBhvr>
                                      <p:to x="100000" y="90000"/>
                                    </p:animScale>
                                    <p:animScale>
                                      <p:cBhvr>
                                        <p:cTn id="54" dur="166" decel="50000">
                                          <p:stCondLst>
                                            <p:cond delay="1668"/>
                                          </p:stCondLst>
                                        </p:cTn>
                                        <p:tgtEl>
                                          <p:spTgt spid="3">
                                            <p:txEl>
                                              <p:pRg st="4" end="4"/>
                                            </p:txEl>
                                          </p:spTgt>
                                        </p:tgtEl>
                                      </p:cBhvr>
                                      <p:to x="100000" y="100000"/>
                                    </p:animScale>
                                    <p:animScale>
                                      <p:cBhvr>
                                        <p:cTn id="55" dur="26">
                                          <p:stCondLst>
                                            <p:cond delay="1808"/>
                                          </p:stCondLst>
                                        </p:cTn>
                                        <p:tgtEl>
                                          <p:spTgt spid="3">
                                            <p:txEl>
                                              <p:pRg st="4" end="4"/>
                                            </p:txEl>
                                          </p:spTgt>
                                        </p:tgtEl>
                                      </p:cBhvr>
                                      <p:to x="100000" y="95000"/>
                                    </p:animScale>
                                    <p:animScale>
                                      <p:cBhvr>
                                        <p:cTn id="56" dur="166" decel="50000">
                                          <p:stCondLst>
                                            <p:cond delay="1834"/>
                                          </p:stCondLst>
                                        </p:cTn>
                                        <p:tgtEl>
                                          <p:spTgt spid="3">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wipe(down)">
                                      <p:cBhvr>
                                        <p:cTn id="61" dur="580">
                                          <p:stCondLst>
                                            <p:cond delay="0"/>
                                          </p:stCondLst>
                                        </p:cTn>
                                        <p:tgtEl>
                                          <p:spTgt spid="3">
                                            <p:txEl>
                                              <p:pRg st="6" end="6"/>
                                            </p:txEl>
                                          </p:spTgt>
                                        </p:tgtEl>
                                      </p:cBhvr>
                                    </p:animEffect>
                                    <p:anim calcmode="lin" valueType="num">
                                      <p:cBhvr>
                                        <p:cTn id="6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6" end="6"/>
                                            </p:txEl>
                                          </p:spTgt>
                                        </p:tgtEl>
                                      </p:cBhvr>
                                      <p:to x="100000" y="60000"/>
                                    </p:animScale>
                                    <p:animScale>
                                      <p:cBhvr>
                                        <p:cTn id="68" dur="166" decel="50000">
                                          <p:stCondLst>
                                            <p:cond delay="676"/>
                                          </p:stCondLst>
                                        </p:cTn>
                                        <p:tgtEl>
                                          <p:spTgt spid="3">
                                            <p:txEl>
                                              <p:pRg st="6" end="6"/>
                                            </p:txEl>
                                          </p:spTgt>
                                        </p:tgtEl>
                                      </p:cBhvr>
                                      <p:to x="100000" y="100000"/>
                                    </p:animScale>
                                    <p:animScale>
                                      <p:cBhvr>
                                        <p:cTn id="69" dur="26">
                                          <p:stCondLst>
                                            <p:cond delay="1312"/>
                                          </p:stCondLst>
                                        </p:cTn>
                                        <p:tgtEl>
                                          <p:spTgt spid="3">
                                            <p:txEl>
                                              <p:pRg st="6" end="6"/>
                                            </p:txEl>
                                          </p:spTgt>
                                        </p:tgtEl>
                                      </p:cBhvr>
                                      <p:to x="100000" y="80000"/>
                                    </p:animScale>
                                    <p:animScale>
                                      <p:cBhvr>
                                        <p:cTn id="70" dur="166" decel="50000">
                                          <p:stCondLst>
                                            <p:cond delay="1338"/>
                                          </p:stCondLst>
                                        </p:cTn>
                                        <p:tgtEl>
                                          <p:spTgt spid="3">
                                            <p:txEl>
                                              <p:pRg st="6" end="6"/>
                                            </p:txEl>
                                          </p:spTgt>
                                        </p:tgtEl>
                                      </p:cBhvr>
                                      <p:to x="100000" y="100000"/>
                                    </p:animScale>
                                    <p:animScale>
                                      <p:cBhvr>
                                        <p:cTn id="71" dur="26">
                                          <p:stCondLst>
                                            <p:cond delay="1642"/>
                                          </p:stCondLst>
                                        </p:cTn>
                                        <p:tgtEl>
                                          <p:spTgt spid="3">
                                            <p:txEl>
                                              <p:pRg st="6" end="6"/>
                                            </p:txEl>
                                          </p:spTgt>
                                        </p:tgtEl>
                                      </p:cBhvr>
                                      <p:to x="100000" y="90000"/>
                                    </p:animScale>
                                    <p:animScale>
                                      <p:cBhvr>
                                        <p:cTn id="72" dur="166" decel="50000">
                                          <p:stCondLst>
                                            <p:cond delay="1668"/>
                                          </p:stCondLst>
                                        </p:cTn>
                                        <p:tgtEl>
                                          <p:spTgt spid="3">
                                            <p:txEl>
                                              <p:pRg st="6" end="6"/>
                                            </p:txEl>
                                          </p:spTgt>
                                        </p:tgtEl>
                                      </p:cBhvr>
                                      <p:to x="100000" y="100000"/>
                                    </p:animScale>
                                    <p:animScale>
                                      <p:cBhvr>
                                        <p:cTn id="73" dur="26">
                                          <p:stCondLst>
                                            <p:cond delay="1808"/>
                                          </p:stCondLst>
                                        </p:cTn>
                                        <p:tgtEl>
                                          <p:spTgt spid="3">
                                            <p:txEl>
                                              <p:pRg st="6" end="6"/>
                                            </p:txEl>
                                          </p:spTgt>
                                        </p:tgtEl>
                                      </p:cBhvr>
                                      <p:to x="100000" y="95000"/>
                                    </p:animScale>
                                    <p:animScale>
                                      <p:cBhvr>
                                        <p:cTn id="74"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1871</TotalTime>
  <Words>3544</Words>
  <Application>Microsoft Office PowerPoint</Application>
  <PresentationFormat>Widescreen</PresentationFormat>
  <Paragraphs>341</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B Nazanin</vt:lpstr>
      <vt:lpstr>B Titr</vt:lpstr>
      <vt:lpstr>Century Gothic</vt:lpstr>
      <vt:lpstr>Tahoma</vt:lpstr>
      <vt:lpstr>Times New Roman</vt:lpstr>
      <vt:lpstr>Wingdings</vt:lpstr>
      <vt:lpstr>Vapor Trail</vt:lpstr>
      <vt:lpstr>PowerPoint Presentation</vt:lpstr>
      <vt:lpstr>نظام های مالی در اسلام</vt:lpstr>
      <vt:lpstr>نظام مالی</vt:lpstr>
      <vt:lpstr>واسطه های مالی</vt:lpstr>
      <vt:lpstr>وظایف نظام مالی</vt:lpstr>
      <vt:lpstr>نظام مالی در اقتصاد اسلامی</vt:lpstr>
      <vt:lpstr>پول</vt:lpstr>
      <vt:lpstr>تعریف پول</vt:lpstr>
      <vt:lpstr>پول کالایی</vt:lpstr>
      <vt:lpstr>مزایای پول های کالایی</vt:lpstr>
      <vt:lpstr>مشکلات نظام پولی فلزی</vt:lpstr>
      <vt:lpstr>PowerPoint Presentation</vt:lpstr>
      <vt:lpstr>پول اعتباری</vt:lpstr>
      <vt:lpstr>PowerPoint Presentation</vt:lpstr>
      <vt:lpstr>وظایف پول</vt:lpstr>
      <vt:lpstr>وسیله مبادله و پرداخت</vt:lpstr>
      <vt:lpstr>معیار و وسیله ی سنجش ارزش</vt:lpstr>
      <vt:lpstr>وسیله ی ذخیره ارزش</vt:lpstr>
      <vt:lpstr>PowerPoint Presentation</vt:lpstr>
      <vt:lpstr>تفاوت پول با سایر اموال</vt:lpstr>
      <vt:lpstr>ماهیت پول های اعتباری </vt:lpstr>
      <vt:lpstr>عرضه پول های اعتباری</vt:lpstr>
      <vt:lpstr>منشأ ارزش مبادله ای</vt:lpstr>
      <vt:lpstr>فنا ناپذیری</vt:lpstr>
      <vt:lpstr>آثار اقتصادی پول</vt:lpstr>
      <vt:lpstr>عرضه پول و رشد تولید</vt:lpstr>
      <vt:lpstr>تورم</vt:lpstr>
      <vt:lpstr>سلطه ناشر پول</vt:lpstr>
      <vt:lpstr>توزیع درآمد</vt:lpstr>
      <vt:lpstr>احکام حقوقی و فقهی پول</vt:lpstr>
      <vt:lpstr>تعمیم احکام مال در مورد پول</vt:lpstr>
      <vt:lpstr>خرید و فروش پول های اعتباری</vt:lpstr>
      <vt:lpstr>پول و قرض ربوی آن</vt:lpstr>
      <vt:lpstr>ربا</vt:lpstr>
      <vt:lpstr>فلسفه تحریم ربا</vt:lpstr>
      <vt:lpstr>انواع ربا</vt:lpstr>
      <vt:lpstr>ربای معاوضی</vt:lpstr>
      <vt:lpstr>ربای قرضی</vt:lpstr>
      <vt:lpstr>بانکداری بدون ربا</vt:lpstr>
      <vt:lpstr>وظایف نظام بانکی</vt:lpstr>
      <vt:lpstr>PowerPoint Presentation</vt:lpstr>
      <vt:lpstr>تجهیز منابع پولی</vt:lpstr>
      <vt:lpstr>مبانی فقهی تجهیز منابع مالی</vt:lpstr>
      <vt:lpstr>سپرده های جاری</vt:lpstr>
      <vt:lpstr>سپرده پس انداز</vt:lpstr>
      <vt:lpstr>سپرده ثابت</vt:lpstr>
      <vt:lpstr>تخصیص منابع</vt:lpstr>
      <vt:lpstr>قرارداد قرض</vt:lpstr>
      <vt:lpstr>انواع بیع</vt:lpstr>
      <vt:lpstr>مضاربه</vt:lpstr>
      <vt:lpstr>مشارکت</vt:lpstr>
      <vt:lpstr>اجاره به شرط تملیک</vt:lpstr>
      <vt:lpstr>PowerPoint Presentation</vt:lpstr>
      <vt:lpstr>منابع</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msi</dc:creator>
  <cp:lastModifiedBy>majid</cp:lastModifiedBy>
  <cp:revision>106</cp:revision>
  <dcterms:created xsi:type="dcterms:W3CDTF">2015-03-17T17:43:06Z</dcterms:created>
  <dcterms:modified xsi:type="dcterms:W3CDTF">2015-05-25T19:01:21Z</dcterms:modified>
</cp:coreProperties>
</file>